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323" r:id="rId4"/>
    <p:sldId id="264" r:id="rId5"/>
    <p:sldId id="265" r:id="rId6"/>
    <p:sldId id="298" r:id="rId7"/>
    <p:sldId id="292" r:id="rId8"/>
    <p:sldId id="303" r:id="rId9"/>
    <p:sldId id="305" r:id="rId10"/>
    <p:sldId id="259" r:id="rId11"/>
    <p:sldId id="263" r:id="rId12"/>
    <p:sldId id="268" r:id="rId13"/>
    <p:sldId id="275" r:id="rId14"/>
    <p:sldId id="299" r:id="rId15"/>
    <p:sldId id="300" r:id="rId16"/>
    <p:sldId id="262" r:id="rId17"/>
    <p:sldId id="278" r:id="rId18"/>
    <p:sldId id="280" r:id="rId19"/>
    <p:sldId id="260" r:id="rId20"/>
    <p:sldId id="269" r:id="rId21"/>
    <p:sldId id="276" r:id="rId22"/>
    <p:sldId id="261" r:id="rId23"/>
    <p:sldId id="281" r:id="rId24"/>
    <p:sldId id="282" r:id="rId25"/>
    <p:sldId id="274" r:id="rId26"/>
    <p:sldId id="284" r:id="rId27"/>
    <p:sldId id="270" r:id="rId28"/>
    <p:sldId id="287" r:id="rId29"/>
    <p:sldId id="288" r:id="rId30"/>
    <p:sldId id="271" r:id="rId31"/>
    <p:sldId id="273" r:id="rId32"/>
    <p:sldId id="290" r:id="rId33"/>
    <p:sldId id="306" r:id="rId34"/>
    <p:sldId id="307" r:id="rId35"/>
    <p:sldId id="310" r:id="rId36"/>
    <p:sldId id="311" r:id="rId37"/>
    <p:sldId id="314" r:id="rId38"/>
    <p:sldId id="315" r:id="rId39"/>
    <p:sldId id="318" r:id="rId40"/>
    <p:sldId id="319" r:id="rId41"/>
    <p:sldId id="320" r:id="rId42"/>
    <p:sldId id="316" r:id="rId43"/>
    <p:sldId id="317" r:id="rId44"/>
    <p:sldId id="321" r:id="rId45"/>
    <p:sldId id="322" r:id="rId46"/>
    <p:sldId id="324" r:id="rId4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" id="{91586BA8-AC49-49E3-A29F-8BF57A7B780F}">
          <p14:sldIdLst>
            <p14:sldId id="256"/>
            <p14:sldId id="323"/>
          </p14:sldIdLst>
        </p14:section>
        <p14:section name="KICAB" id="{C1F06658-364B-47E7-8DD2-FAD4EFE60042}">
          <p14:sldIdLst>
            <p14:sldId id="264"/>
          </p14:sldIdLst>
        </p14:section>
        <p14:section name="SALTEC Products" id="{41CA0D15-AD5D-4DE1-89E3-620D6D3A5E8A}">
          <p14:sldIdLst>
            <p14:sldId id="265"/>
            <p14:sldId id="298"/>
            <p14:sldId id="292"/>
          </p14:sldIdLst>
        </p14:section>
        <p14:section name="Options" id="{0DD8FABD-87F5-48A9-AFCF-C75357C799F3}">
          <p14:sldIdLst>
            <p14:sldId id="303"/>
            <p14:sldId id="305"/>
          </p14:sldIdLst>
        </p14:section>
        <p14:section name="SBT" id="{AE0B28D9-0FD8-49A0-B80B-38C3356AB04B}">
          <p14:sldIdLst>
            <p14:sldId id="259"/>
            <p14:sldId id="263"/>
            <p14:sldId id="268"/>
            <p14:sldId id="275"/>
          </p14:sldIdLst>
        </p14:section>
        <p14:section name="KDT" id="{ACD48E82-0C06-4AF0-9417-DB86A79CCAF6}">
          <p14:sldIdLst>
            <p14:sldId id="299"/>
            <p14:sldId id="300"/>
          </p14:sldIdLst>
        </p14:section>
        <p14:section name="Disc Press QS" id="{24CD0001-342D-478F-91F4-8C476BC7338B}">
          <p14:sldIdLst/>
        </p14:section>
        <p14:section name="STP" id="{A97FD12D-4DC6-403F-B387-7308F349D751}">
          <p14:sldIdLst>
            <p14:sldId id="262"/>
            <p14:sldId id="278"/>
            <p14:sldId id="280"/>
          </p14:sldIdLst>
        </p14:section>
        <p14:section name="SCP" id="{40180D4D-4C8C-4D1A-BB9E-F0DD72F435E5}">
          <p14:sldIdLst>
            <p14:sldId id="260"/>
            <p14:sldId id="269"/>
            <p14:sldId id="276"/>
          </p14:sldIdLst>
        </p14:section>
        <p14:section name="CP" id="{8D18B153-A2D0-4448-BE83-79AC1358B9B9}">
          <p14:sldIdLst>
            <p14:sldId id="261"/>
            <p14:sldId id="281"/>
            <p14:sldId id="282"/>
          </p14:sldIdLst>
        </p14:section>
        <p14:section name="SkruvPress" id="{69095D86-B09C-47E1-9713-539FAF22B094}">
          <p14:sldIdLst>
            <p14:sldId id="274"/>
            <p14:sldId id="284"/>
          </p14:sldIdLst>
        </p14:section>
        <p14:section name="DTS" id="{0A22BC86-C57A-4F57-8542-EAB019A3885F}">
          <p14:sldIdLst>
            <p14:sldId id="270"/>
            <p14:sldId id="287"/>
            <p14:sldId id="288"/>
          </p14:sldIdLst>
        </p14:section>
        <p14:section name="LPS" id="{BD665A74-3F29-440F-A139-B64C58DCEFB1}">
          <p14:sldIdLst>
            <p14:sldId id="271"/>
            <p14:sldId id="273"/>
            <p14:sldId id="290"/>
          </p14:sldIdLst>
        </p14:section>
        <p14:section name="SBS Suction" id="{DACD379C-7DF5-42FB-AD55-5E81B8F9C5FF}">
          <p14:sldIdLst>
            <p14:sldId id="306"/>
            <p14:sldId id="307"/>
          </p14:sldIdLst>
        </p14:section>
        <p14:section name="CPS" id="{74A5EE9F-2F55-4E44-94B9-880B884B6EC3}">
          <p14:sldIdLst>
            <p14:sldId id="310"/>
            <p14:sldId id="311"/>
          </p14:sldIdLst>
        </p14:section>
        <p14:section name="Options-Polymer" id="{078809EE-62DF-4E42-B42C-A0FA24A758C6}">
          <p14:sldIdLst>
            <p14:sldId id="314"/>
            <p14:sldId id="315"/>
            <p14:sldId id="318"/>
            <p14:sldId id="319"/>
            <p14:sldId id="320"/>
          </p14:sldIdLst>
        </p14:section>
        <p14:section name="Options-Thickeners" id="{4411D7E3-E5E5-4566-A016-DB30974315AD}">
          <p14:sldIdLst>
            <p14:sldId id="316"/>
            <p14:sldId id="317"/>
            <p14:sldId id="321"/>
            <p14:sldId id="322"/>
            <p14:sldId id="32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91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1A7"/>
    <a:srgbClr val="007430"/>
    <a:srgbClr val="00823B"/>
    <a:srgbClr val="2C7837"/>
    <a:srgbClr val="728E77"/>
    <a:srgbClr val="26682F"/>
    <a:srgbClr val="1B4922"/>
    <a:srgbClr val="749079"/>
    <a:srgbClr val="D1D1D1"/>
    <a:srgbClr val="6690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llanmörkt format 3 - Dekorfärg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llanmörkt format 3 - Dekorfärg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Format med tema 1 - dekorfär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just format 1 - Dekorfärg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A111915-BE36-4E01-A7E5-04B1672EAD32}" styleName="Ljust format 2 - Dekorfärg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8034E78-7F5D-4C2E-B375-FC64B27BC917}" styleName="Mörkt forma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4C1A8A3-306A-4EB7-A6B1-4F7E0EB9C5D6}" styleName="Mellanmörkt format 3 - Dekorfärg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70" autoAdjust="0"/>
  </p:normalViewPr>
  <p:slideViewPr>
    <p:cSldViewPr snapToGrid="0">
      <p:cViewPr varScale="1">
        <p:scale>
          <a:sx n="74" d="100"/>
          <a:sy n="74" d="100"/>
        </p:scale>
        <p:origin x="-312" y="-90"/>
      </p:cViewPr>
      <p:guideLst>
        <p:guide orient="horz" pos="91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C9B1-2F79-46A3-A3B8-3635D1A73D99}" type="datetimeFigureOut">
              <a:rPr lang="sv-SE" smtClean="0"/>
              <a:t>2018-10-30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10CDD-95D0-42E9-807F-7F709C805F7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11983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C9B1-2F79-46A3-A3B8-3635D1A73D99}" type="datetimeFigureOut">
              <a:rPr lang="sv-SE" smtClean="0"/>
              <a:t>2018-10-30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10CDD-95D0-42E9-807F-7F709C805F7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71648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C9B1-2F79-46A3-A3B8-3635D1A73D99}" type="datetimeFigureOut">
              <a:rPr lang="sv-SE" smtClean="0"/>
              <a:t>2018-10-30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10CDD-95D0-42E9-807F-7F709C805F7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78228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C9B1-2F79-46A3-A3B8-3635D1A73D99}" type="datetimeFigureOut">
              <a:rPr lang="sv-SE" smtClean="0"/>
              <a:t>2018-10-30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10CDD-95D0-42E9-807F-7F709C805F7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6446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C9B1-2F79-46A3-A3B8-3635D1A73D99}" type="datetimeFigureOut">
              <a:rPr lang="sv-SE" smtClean="0"/>
              <a:t>2018-10-30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10CDD-95D0-42E9-807F-7F709C805F7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4947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C9B1-2F79-46A3-A3B8-3635D1A73D99}" type="datetimeFigureOut">
              <a:rPr lang="sv-SE" smtClean="0"/>
              <a:t>2018-10-30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10CDD-95D0-42E9-807F-7F709C805F7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12136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C9B1-2F79-46A3-A3B8-3635D1A73D99}" type="datetimeFigureOut">
              <a:rPr lang="sv-SE" smtClean="0"/>
              <a:t>2018-10-30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10CDD-95D0-42E9-807F-7F709C805F7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41470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C9B1-2F79-46A3-A3B8-3635D1A73D99}" type="datetimeFigureOut">
              <a:rPr lang="sv-SE" smtClean="0"/>
              <a:t>2018-10-30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10CDD-95D0-42E9-807F-7F709C805F7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3900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C9B1-2F79-46A3-A3B8-3635D1A73D99}" type="datetimeFigureOut">
              <a:rPr lang="sv-SE" smtClean="0"/>
              <a:t>2018-10-30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10CDD-95D0-42E9-807F-7F709C805F7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11672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C9B1-2F79-46A3-A3B8-3635D1A73D99}" type="datetimeFigureOut">
              <a:rPr lang="sv-SE" smtClean="0"/>
              <a:t>2018-10-30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10CDD-95D0-42E9-807F-7F709C805F7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05429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C9B1-2F79-46A3-A3B8-3635D1A73D99}" type="datetimeFigureOut">
              <a:rPr lang="sv-SE" smtClean="0"/>
              <a:t>2018-10-30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10CDD-95D0-42E9-807F-7F709C805F7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36160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7C9B1-2F79-46A3-A3B8-3635D1A73D99}" type="datetimeFigureOut">
              <a:rPr lang="sv-SE" smtClean="0"/>
              <a:t>2018-10-30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10CDD-95D0-42E9-807F-7F709C805F7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0015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6.xml"/><Relationship Id="rId4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.xml"/><Relationship Id="rId3" Type="http://schemas.openxmlformats.org/officeDocument/2006/relationships/image" Target="../media/image33.png"/><Relationship Id="rId7" Type="http://schemas.openxmlformats.org/officeDocument/2006/relationships/slide" Target="slide11.xml"/><Relationship Id="rId12" Type="http://schemas.openxmlformats.org/officeDocument/2006/relationships/slide" Target="slide6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5.xml"/><Relationship Id="rId5" Type="http://schemas.openxmlformats.org/officeDocument/2006/relationships/image" Target="../media/image34.png"/><Relationship Id="rId15" Type="http://schemas.openxmlformats.org/officeDocument/2006/relationships/image" Target="../media/image7.svg"/><Relationship Id="rId10" Type="http://schemas.openxmlformats.org/officeDocument/2006/relationships/slide" Target="slide4.xml"/><Relationship Id="rId4" Type="http://schemas.microsoft.com/office/2007/relationships/hdphoto" Target="../media/hdphoto1.wdp"/><Relationship Id="rId9" Type="http://schemas.openxmlformats.org/officeDocument/2006/relationships/image" Target="../media/image35.png"/><Relationship Id="rId1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7.png"/><Relationship Id="rId3" Type="http://schemas.openxmlformats.org/officeDocument/2006/relationships/image" Target="../media/image33.png"/><Relationship Id="rId7" Type="http://schemas.openxmlformats.org/officeDocument/2006/relationships/slide" Target="slide9.xml"/><Relationship Id="rId12" Type="http://schemas.openxmlformats.org/officeDocument/2006/relationships/slide" Target="slide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6.xml"/><Relationship Id="rId5" Type="http://schemas.openxmlformats.org/officeDocument/2006/relationships/slide" Target="slide12.xml"/><Relationship Id="rId10" Type="http://schemas.openxmlformats.org/officeDocument/2006/relationships/slide" Target="slide5.xml"/><Relationship Id="rId4" Type="http://schemas.microsoft.com/office/2007/relationships/hdphoto" Target="../media/hdphoto1.wdp"/><Relationship Id="rId9" Type="http://schemas.openxmlformats.org/officeDocument/2006/relationships/slide" Target="slide4.xml"/><Relationship Id="rId1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slide" Target="slide1.xml"/><Relationship Id="rId3" Type="http://schemas.openxmlformats.org/officeDocument/2006/relationships/image" Target="../media/image33.png"/><Relationship Id="rId7" Type="http://schemas.openxmlformats.org/officeDocument/2006/relationships/slide" Target="slide9.xml"/><Relationship Id="rId12" Type="http://schemas.openxmlformats.org/officeDocument/2006/relationships/slide" Target="slide6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5.xml"/><Relationship Id="rId5" Type="http://schemas.openxmlformats.org/officeDocument/2006/relationships/slide" Target="slide11.xml"/><Relationship Id="rId15" Type="http://schemas.openxmlformats.org/officeDocument/2006/relationships/image" Target="../media/image7.svg"/><Relationship Id="rId10" Type="http://schemas.openxmlformats.org/officeDocument/2006/relationships/slide" Target="slide4.xml"/><Relationship Id="rId4" Type="http://schemas.microsoft.com/office/2007/relationships/hdphoto" Target="../media/hdphoto1.wdp"/><Relationship Id="rId9" Type="http://schemas.openxmlformats.org/officeDocument/2006/relationships/image" Target="../media/image38.jpeg"/><Relationship Id="rId1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14.xml"/><Relationship Id="rId7" Type="http://schemas.openxmlformats.org/officeDocument/2006/relationships/slide" Target="slide6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10" Type="http://schemas.openxmlformats.org/officeDocument/2006/relationships/image" Target="../media/image7.svg"/><Relationship Id="rId4" Type="http://schemas.openxmlformats.org/officeDocument/2006/relationships/image" Target="../media/image39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40.png"/><Relationship Id="rId7" Type="http://schemas.openxmlformats.org/officeDocument/2006/relationships/slide" Target="slide13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image" Target="../media/image7.svg"/><Relationship Id="rId4" Type="http://schemas.openxmlformats.org/officeDocument/2006/relationships/slide" Target="slide4.xml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7.svg"/><Relationship Id="rId3" Type="http://schemas.openxmlformats.org/officeDocument/2006/relationships/image" Target="../media/image33.png"/><Relationship Id="rId7" Type="http://schemas.openxmlformats.org/officeDocument/2006/relationships/slide" Target="slide4.xml"/><Relationship Id="rId12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slide" Target="slide1.xml"/><Relationship Id="rId5" Type="http://schemas.openxmlformats.org/officeDocument/2006/relationships/image" Target="../media/image41.png"/><Relationship Id="rId10" Type="http://schemas.openxmlformats.org/officeDocument/2006/relationships/slide" Target="slide17.xml"/><Relationship Id="rId4" Type="http://schemas.microsoft.com/office/2007/relationships/hdphoto" Target="../media/hdphoto1.wdp"/><Relationship Id="rId9" Type="http://schemas.openxmlformats.org/officeDocument/2006/relationships/slide" Target="slide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7.png"/><Relationship Id="rId3" Type="http://schemas.openxmlformats.org/officeDocument/2006/relationships/image" Target="../media/image33.png"/><Relationship Id="rId7" Type="http://schemas.openxmlformats.org/officeDocument/2006/relationships/slide" Target="slide4.xml"/><Relationship Id="rId12" Type="http://schemas.openxmlformats.org/officeDocument/2006/relationships/slide" Target="slide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slide" Target="slide17.xml"/><Relationship Id="rId5" Type="http://schemas.openxmlformats.org/officeDocument/2006/relationships/image" Target="../media/image42.png"/><Relationship Id="rId10" Type="http://schemas.openxmlformats.org/officeDocument/2006/relationships/slide" Target="slide15.xml"/><Relationship Id="rId4" Type="http://schemas.microsoft.com/office/2007/relationships/hdphoto" Target="../media/hdphoto1.wdp"/><Relationship Id="rId9" Type="http://schemas.openxmlformats.org/officeDocument/2006/relationships/slide" Target="slide6.xml"/><Relationship Id="rId14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7.svg"/><Relationship Id="rId3" Type="http://schemas.openxmlformats.org/officeDocument/2006/relationships/image" Target="../media/image33.png"/><Relationship Id="rId7" Type="http://schemas.openxmlformats.org/officeDocument/2006/relationships/slide" Target="slide5.xml"/><Relationship Id="rId12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1.xml"/><Relationship Id="rId5" Type="http://schemas.openxmlformats.org/officeDocument/2006/relationships/image" Target="../media/image44.jpg"/><Relationship Id="rId10" Type="http://schemas.openxmlformats.org/officeDocument/2006/relationships/slide" Target="slide15.xml"/><Relationship Id="rId4" Type="http://schemas.microsoft.com/office/2007/relationships/hdphoto" Target="../media/hdphoto1.wdp"/><Relationship Id="rId9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7.svg"/><Relationship Id="rId3" Type="http://schemas.openxmlformats.org/officeDocument/2006/relationships/image" Target="../media/image33.png"/><Relationship Id="rId7" Type="http://schemas.openxmlformats.org/officeDocument/2006/relationships/image" Target="../media/image45.png"/><Relationship Id="rId12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slide" Target="slide1.xml"/><Relationship Id="rId5" Type="http://schemas.openxmlformats.org/officeDocument/2006/relationships/slide" Target="slide20.xml"/><Relationship Id="rId10" Type="http://schemas.openxmlformats.org/officeDocument/2006/relationships/slide" Target="slide6.xml"/><Relationship Id="rId4" Type="http://schemas.microsoft.com/office/2007/relationships/hdphoto" Target="../media/hdphoto1.wdp"/><Relationship Id="rId9" Type="http://schemas.openxmlformats.org/officeDocument/2006/relationships/slide" Target="slide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7.svg"/><Relationship Id="rId3" Type="http://schemas.openxmlformats.org/officeDocument/2006/relationships/image" Target="../media/image33.png"/><Relationship Id="rId7" Type="http://schemas.openxmlformats.org/officeDocument/2006/relationships/image" Target="../media/image46.png"/><Relationship Id="rId12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slide" Target="slide1.xml"/><Relationship Id="rId5" Type="http://schemas.openxmlformats.org/officeDocument/2006/relationships/slide" Target="slide20.xml"/><Relationship Id="rId10" Type="http://schemas.openxmlformats.org/officeDocument/2006/relationships/slide" Target="slide6.xml"/><Relationship Id="rId4" Type="http://schemas.microsoft.com/office/2007/relationships/hdphoto" Target="../media/hdphoto1.wdp"/><Relationship Id="rId9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7.svg"/><Relationship Id="rId3" Type="http://schemas.openxmlformats.org/officeDocument/2006/relationships/image" Target="../media/image33.png"/><Relationship Id="rId7" Type="http://schemas.openxmlformats.org/officeDocument/2006/relationships/image" Target="../media/image47.png"/><Relationship Id="rId12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slide" Target="slide1.xml"/><Relationship Id="rId5" Type="http://schemas.openxmlformats.org/officeDocument/2006/relationships/slide" Target="slide19.xml"/><Relationship Id="rId10" Type="http://schemas.openxmlformats.org/officeDocument/2006/relationships/slide" Target="slide6.xml"/><Relationship Id="rId4" Type="http://schemas.microsoft.com/office/2007/relationships/hdphoto" Target="../media/hdphoto1.wdp"/><Relationship Id="rId9" Type="http://schemas.openxmlformats.org/officeDocument/2006/relationships/slide" Target="slide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7.svg"/><Relationship Id="rId3" Type="http://schemas.openxmlformats.org/officeDocument/2006/relationships/image" Target="../media/image33.png"/><Relationship Id="rId7" Type="http://schemas.openxmlformats.org/officeDocument/2006/relationships/slide" Target="slide22.xml"/><Relationship Id="rId12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11" Type="http://schemas.openxmlformats.org/officeDocument/2006/relationships/slide" Target="slide1.xml"/><Relationship Id="rId5" Type="http://schemas.openxmlformats.org/officeDocument/2006/relationships/image" Target="../media/image48.png"/><Relationship Id="rId10" Type="http://schemas.openxmlformats.org/officeDocument/2006/relationships/slide" Target="slide6.xml"/><Relationship Id="rId4" Type="http://schemas.microsoft.com/office/2007/relationships/hdphoto" Target="../media/hdphoto1.wdp"/><Relationship Id="rId9" Type="http://schemas.openxmlformats.org/officeDocument/2006/relationships/slide" Target="slide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7.png"/><Relationship Id="rId3" Type="http://schemas.openxmlformats.org/officeDocument/2006/relationships/image" Target="../media/image33.png"/><Relationship Id="rId7" Type="http://schemas.openxmlformats.org/officeDocument/2006/relationships/image" Target="../media/image49.png"/><Relationship Id="rId12" Type="http://schemas.openxmlformats.org/officeDocument/2006/relationships/slide" Target="slide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11" Type="http://schemas.openxmlformats.org/officeDocument/2006/relationships/slide" Target="slide6.xml"/><Relationship Id="rId5" Type="http://schemas.openxmlformats.org/officeDocument/2006/relationships/slide" Target="slide23.xml"/><Relationship Id="rId10" Type="http://schemas.openxmlformats.org/officeDocument/2006/relationships/slide" Target="slide5.xml"/><Relationship Id="rId4" Type="http://schemas.microsoft.com/office/2007/relationships/hdphoto" Target="../media/hdphoto1.wdp"/><Relationship Id="rId9" Type="http://schemas.openxmlformats.org/officeDocument/2006/relationships/slide" Target="slide4.xml"/><Relationship Id="rId14" Type="http://schemas.openxmlformats.org/officeDocument/2006/relationships/image" Target="../media/image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7.svg"/><Relationship Id="rId3" Type="http://schemas.openxmlformats.org/officeDocument/2006/relationships/image" Target="../media/image33.png"/><Relationship Id="rId7" Type="http://schemas.openxmlformats.org/officeDocument/2006/relationships/image" Target="../media/image51.png"/><Relationship Id="rId12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11" Type="http://schemas.openxmlformats.org/officeDocument/2006/relationships/slide" Target="slide1.xml"/><Relationship Id="rId5" Type="http://schemas.openxmlformats.org/officeDocument/2006/relationships/slide" Target="slide22.xml"/><Relationship Id="rId10" Type="http://schemas.openxmlformats.org/officeDocument/2006/relationships/slide" Target="slide6.xml"/><Relationship Id="rId4" Type="http://schemas.microsoft.com/office/2007/relationships/hdphoto" Target="../media/hdphoto1.wdp"/><Relationship Id="rId9" Type="http://schemas.openxmlformats.org/officeDocument/2006/relationships/slide" Target="slide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52.png"/><Relationship Id="rId7" Type="http://schemas.openxmlformats.org/officeDocument/2006/relationships/slide" Target="slide5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7.svg"/><Relationship Id="rId5" Type="http://schemas.openxmlformats.org/officeDocument/2006/relationships/slide" Target="slide25.xml"/><Relationship Id="rId10" Type="http://schemas.openxmlformats.org/officeDocument/2006/relationships/image" Target="../media/image7.png"/><Relationship Id="rId4" Type="http://schemas.openxmlformats.org/officeDocument/2006/relationships/image" Target="../media/image53.png"/><Relationship Id="rId9" Type="http://schemas.openxmlformats.org/officeDocument/2006/relationships/slide" Target="slide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2.png"/><Relationship Id="rId7" Type="http://schemas.openxmlformats.org/officeDocument/2006/relationships/slide" Target="slide4.xml"/><Relationship Id="rId12" Type="http://schemas.openxmlformats.org/officeDocument/2006/relationships/image" Target="../media/image7.sv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7.png"/><Relationship Id="rId5" Type="http://schemas.openxmlformats.org/officeDocument/2006/relationships/image" Target="../media/image54.png"/><Relationship Id="rId10" Type="http://schemas.openxmlformats.org/officeDocument/2006/relationships/slide" Target="slide1.xml"/><Relationship Id="rId4" Type="http://schemas.openxmlformats.org/officeDocument/2006/relationships/slide" Target="slide24.xml"/><Relationship Id="rId9" Type="http://schemas.openxmlformats.org/officeDocument/2006/relationships/slide" Target="slide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6.png"/><Relationship Id="rId7" Type="http://schemas.openxmlformats.org/officeDocument/2006/relationships/slide" Target="slide4.xml"/><Relationship Id="rId12" Type="http://schemas.openxmlformats.org/officeDocument/2006/relationships/image" Target="../media/image7.sv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11" Type="http://schemas.openxmlformats.org/officeDocument/2006/relationships/image" Target="../media/image7.png"/><Relationship Id="rId5" Type="http://schemas.openxmlformats.org/officeDocument/2006/relationships/slide" Target="slide28.xml"/><Relationship Id="rId10" Type="http://schemas.openxmlformats.org/officeDocument/2006/relationships/slide" Target="slide1.xml"/><Relationship Id="rId4" Type="http://schemas.openxmlformats.org/officeDocument/2006/relationships/image" Target="../media/image16.png"/><Relationship Id="rId9" Type="http://schemas.openxmlformats.org/officeDocument/2006/relationships/slide" Target="slide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7.svg"/><Relationship Id="rId3" Type="http://schemas.openxmlformats.org/officeDocument/2006/relationships/image" Target="../media/image56.png"/><Relationship Id="rId7" Type="http://schemas.openxmlformats.org/officeDocument/2006/relationships/image" Target="../media/image57.png"/><Relationship Id="rId12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slide" Target="slide1.xml"/><Relationship Id="rId5" Type="http://schemas.openxmlformats.org/officeDocument/2006/relationships/slide" Target="slide26.xml"/><Relationship Id="rId10" Type="http://schemas.openxmlformats.org/officeDocument/2006/relationships/slide" Target="slide6.xml"/><Relationship Id="rId4" Type="http://schemas.openxmlformats.org/officeDocument/2006/relationships/slide" Target="slide28.xml"/><Relationship Id="rId9" Type="http://schemas.openxmlformats.org/officeDocument/2006/relationships/slide" Target="slide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6.png"/><Relationship Id="rId7" Type="http://schemas.openxmlformats.org/officeDocument/2006/relationships/slide" Target="slide4.xml"/><Relationship Id="rId12" Type="http://schemas.openxmlformats.org/officeDocument/2006/relationships/image" Target="../media/image7.sv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7.png"/><Relationship Id="rId5" Type="http://schemas.openxmlformats.org/officeDocument/2006/relationships/slide" Target="slide26.xml"/><Relationship Id="rId10" Type="http://schemas.openxmlformats.org/officeDocument/2006/relationships/slide" Target="slide1.xml"/><Relationship Id="rId4" Type="http://schemas.openxmlformats.org/officeDocument/2006/relationships/slide" Target="slide27.xml"/><Relationship Id="rId9" Type="http://schemas.openxmlformats.org/officeDocument/2006/relationships/slide" Target="slide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7.svg"/><Relationship Id="rId3" Type="http://schemas.openxmlformats.org/officeDocument/2006/relationships/image" Target="../media/image59.png"/><Relationship Id="rId7" Type="http://schemas.openxmlformats.org/officeDocument/2006/relationships/slide" Target="slide30.xml"/><Relationship Id="rId12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11" Type="http://schemas.openxmlformats.org/officeDocument/2006/relationships/slide" Target="slide1.xml"/><Relationship Id="rId5" Type="http://schemas.openxmlformats.org/officeDocument/2006/relationships/image" Target="../media/image60.png"/><Relationship Id="rId10" Type="http://schemas.openxmlformats.org/officeDocument/2006/relationships/slide" Target="slide6.xml"/><Relationship Id="rId4" Type="http://schemas.microsoft.com/office/2007/relationships/hdphoto" Target="../media/hdphoto2.wdp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slide" Target="slide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6.xml"/><Relationship Id="rId5" Type="http://schemas.openxmlformats.org/officeDocument/2006/relationships/image" Target="../media/image6.png"/><Relationship Id="rId10" Type="http://schemas.openxmlformats.org/officeDocument/2006/relationships/slide" Target="slide5.xml"/><Relationship Id="rId4" Type="http://schemas.openxmlformats.org/officeDocument/2006/relationships/image" Target="../media/image5.png"/><Relationship Id="rId9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12" Type="http://schemas.openxmlformats.org/officeDocument/2006/relationships/slide" Target="slide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11" Type="http://schemas.openxmlformats.org/officeDocument/2006/relationships/slide" Target="slide6.xml"/><Relationship Id="rId5" Type="http://schemas.openxmlformats.org/officeDocument/2006/relationships/slide" Target="slide31.xml"/><Relationship Id="rId10" Type="http://schemas.openxmlformats.org/officeDocument/2006/relationships/slide" Target="slide5.xml"/><Relationship Id="rId4" Type="http://schemas.microsoft.com/office/2007/relationships/hdphoto" Target="../media/hdphoto2.wdp"/><Relationship Id="rId9" Type="http://schemas.openxmlformats.org/officeDocument/2006/relationships/slide" Target="slide4.xml"/><Relationship Id="rId14" Type="http://schemas.openxmlformats.org/officeDocument/2006/relationships/image" Target="../media/image7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7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11" Type="http://schemas.openxmlformats.org/officeDocument/2006/relationships/slide" Target="slide1.xml"/><Relationship Id="rId5" Type="http://schemas.openxmlformats.org/officeDocument/2006/relationships/slide" Target="slide30.xml"/><Relationship Id="rId10" Type="http://schemas.openxmlformats.org/officeDocument/2006/relationships/slide" Target="slide6.xml"/><Relationship Id="rId4" Type="http://schemas.microsoft.com/office/2007/relationships/hdphoto" Target="../media/hdphoto2.wdp"/><Relationship Id="rId9" Type="http://schemas.openxmlformats.org/officeDocument/2006/relationships/slide" Target="slide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9.png"/><Relationship Id="rId7" Type="http://schemas.openxmlformats.org/officeDocument/2006/relationships/slide" Target="slide4.xml"/><Relationship Id="rId12" Type="http://schemas.openxmlformats.org/officeDocument/2006/relationships/image" Target="../media/image7.sv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7.png"/><Relationship Id="rId5" Type="http://schemas.openxmlformats.org/officeDocument/2006/relationships/slide" Target="slide33.xml"/><Relationship Id="rId10" Type="http://schemas.openxmlformats.org/officeDocument/2006/relationships/slide" Target="slide1.xml"/><Relationship Id="rId4" Type="http://schemas.microsoft.com/office/2007/relationships/hdphoto" Target="../media/hdphoto2.wdp"/><Relationship Id="rId9" Type="http://schemas.openxmlformats.org/officeDocument/2006/relationships/slide" Target="slide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7.svg"/><Relationship Id="rId3" Type="http://schemas.openxmlformats.org/officeDocument/2006/relationships/image" Target="../media/image59.png"/><Relationship Id="rId7" Type="http://schemas.openxmlformats.org/officeDocument/2006/relationships/image" Target="../media/image65.png"/><Relationship Id="rId12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slide" Target="slide1.xml"/><Relationship Id="rId5" Type="http://schemas.openxmlformats.org/officeDocument/2006/relationships/slide" Target="slide32.xml"/><Relationship Id="rId10" Type="http://schemas.openxmlformats.org/officeDocument/2006/relationships/slide" Target="slide6.xml"/><Relationship Id="rId4" Type="http://schemas.microsoft.com/office/2007/relationships/hdphoto" Target="../media/hdphoto2.wdp"/><Relationship Id="rId9" Type="http://schemas.openxmlformats.org/officeDocument/2006/relationships/slide" Target="slide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9.png"/><Relationship Id="rId7" Type="http://schemas.openxmlformats.org/officeDocument/2006/relationships/slide" Target="slide4.xml"/><Relationship Id="rId12" Type="http://schemas.openxmlformats.org/officeDocument/2006/relationships/image" Target="../media/image7.sv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7.png"/><Relationship Id="rId5" Type="http://schemas.openxmlformats.org/officeDocument/2006/relationships/slide" Target="slide35.xml"/><Relationship Id="rId10" Type="http://schemas.openxmlformats.org/officeDocument/2006/relationships/slide" Target="slide1.xml"/><Relationship Id="rId4" Type="http://schemas.microsoft.com/office/2007/relationships/hdphoto" Target="../media/hdphoto2.wdp"/><Relationship Id="rId9" Type="http://schemas.openxmlformats.org/officeDocument/2006/relationships/slide" Target="slide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7.svg"/><Relationship Id="rId3" Type="http://schemas.openxmlformats.org/officeDocument/2006/relationships/image" Target="../media/image59.png"/><Relationship Id="rId7" Type="http://schemas.openxmlformats.org/officeDocument/2006/relationships/image" Target="../media/image67.png"/><Relationship Id="rId12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slide" Target="slide1.xml"/><Relationship Id="rId5" Type="http://schemas.openxmlformats.org/officeDocument/2006/relationships/slide" Target="slide34.xml"/><Relationship Id="rId10" Type="http://schemas.openxmlformats.org/officeDocument/2006/relationships/slide" Target="slide6.xml"/><Relationship Id="rId4" Type="http://schemas.microsoft.com/office/2007/relationships/hdphoto" Target="../media/hdphoto2.wdp"/><Relationship Id="rId9" Type="http://schemas.openxmlformats.org/officeDocument/2006/relationships/slide" Target="slide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slide" Target="slide1.xml"/><Relationship Id="rId3" Type="http://schemas.openxmlformats.org/officeDocument/2006/relationships/image" Target="../media/image59.png"/><Relationship Id="rId7" Type="http://schemas.openxmlformats.org/officeDocument/2006/relationships/image" Target="../media/image25.png"/><Relationship Id="rId12" Type="http://schemas.openxmlformats.org/officeDocument/2006/relationships/slide" Target="slide6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slide" Target="slide5.xml"/><Relationship Id="rId5" Type="http://schemas.openxmlformats.org/officeDocument/2006/relationships/slide" Target="slide8.xml"/><Relationship Id="rId15" Type="http://schemas.openxmlformats.org/officeDocument/2006/relationships/image" Target="../media/image7.svg"/><Relationship Id="rId10" Type="http://schemas.openxmlformats.org/officeDocument/2006/relationships/slide" Target="slide4.xml"/><Relationship Id="rId4" Type="http://schemas.microsoft.com/office/2007/relationships/hdphoto" Target="../media/hdphoto2.wdp"/><Relationship Id="rId9" Type="http://schemas.openxmlformats.org/officeDocument/2006/relationships/image" Target="../media/image70.png"/><Relationship Id="rId1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7.png"/><Relationship Id="rId3" Type="http://schemas.openxmlformats.org/officeDocument/2006/relationships/image" Target="../media/image59.png"/><Relationship Id="rId7" Type="http://schemas.openxmlformats.org/officeDocument/2006/relationships/image" Target="../media/image72.png"/><Relationship Id="rId12" Type="http://schemas.openxmlformats.org/officeDocument/2006/relationships/slide" Target="slide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slide" Target="slide8.xml"/><Relationship Id="rId5" Type="http://schemas.openxmlformats.org/officeDocument/2006/relationships/image" Target="../media/image30.png"/><Relationship Id="rId10" Type="http://schemas.openxmlformats.org/officeDocument/2006/relationships/slide" Target="slide6.xml"/><Relationship Id="rId4" Type="http://schemas.microsoft.com/office/2007/relationships/hdphoto" Target="../media/hdphoto2.wdp"/><Relationship Id="rId9" Type="http://schemas.openxmlformats.org/officeDocument/2006/relationships/slide" Target="slide5.xml"/><Relationship Id="rId14" Type="http://schemas.openxmlformats.org/officeDocument/2006/relationships/image" Target="../media/image7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7.svg"/><Relationship Id="rId3" Type="http://schemas.openxmlformats.org/officeDocument/2006/relationships/image" Target="../media/image73.jpg"/><Relationship Id="rId7" Type="http://schemas.openxmlformats.org/officeDocument/2006/relationships/slide" Target="slide4.xml"/><Relationship Id="rId12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slide" Target="slide1.xml"/><Relationship Id="rId5" Type="http://schemas.openxmlformats.org/officeDocument/2006/relationships/image" Target="../media/image74.png"/><Relationship Id="rId10" Type="http://schemas.openxmlformats.org/officeDocument/2006/relationships/slide" Target="slide8.xml"/><Relationship Id="rId4" Type="http://schemas.openxmlformats.org/officeDocument/2006/relationships/image" Target="../media/image31.png"/><Relationship Id="rId9" Type="http://schemas.openxmlformats.org/officeDocument/2006/relationships/slide" Target="slide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slide" Target="slide1.xml"/><Relationship Id="rId3" Type="http://schemas.openxmlformats.org/officeDocument/2006/relationships/image" Target="../media/image59.png"/><Relationship Id="rId7" Type="http://schemas.openxmlformats.org/officeDocument/2006/relationships/image" Target="../media/image76.png"/><Relationship Id="rId12" Type="http://schemas.openxmlformats.org/officeDocument/2006/relationships/slide" Target="slide8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slide" Target="slide6.xml"/><Relationship Id="rId5" Type="http://schemas.openxmlformats.org/officeDocument/2006/relationships/image" Target="../media/image28.png"/><Relationship Id="rId15" Type="http://schemas.openxmlformats.org/officeDocument/2006/relationships/image" Target="../media/image7.svg"/><Relationship Id="rId10" Type="http://schemas.openxmlformats.org/officeDocument/2006/relationships/slide" Target="slide5.xml"/><Relationship Id="rId4" Type="http://schemas.microsoft.com/office/2007/relationships/hdphoto" Target="../media/hdphoto2.wdp"/><Relationship Id="rId9" Type="http://schemas.openxmlformats.org/officeDocument/2006/relationships/slide" Target="slide4.xml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6.xml"/><Relationship Id="rId3" Type="http://schemas.openxmlformats.org/officeDocument/2006/relationships/slide" Target="slide15.xml"/><Relationship Id="rId7" Type="http://schemas.openxmlformats.org/officeDocument/2006/relationships/slide" Target="slide13.xml"/><Relationship Id="rId12" Type="http://schemas.openxmlformats.org/officeDocument/2006/relationships/image" Target="../media/image12.sv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slide" Target="slide9.xml"/><Relationship Id="rId15" Type="http://schemas.openxmlformats.org/officeDocument/2006/relationships/slide" Target="slide5.xml"/><Relationship Id="rId10" Type="http://schemas.openxmlformats.org/officeDocument/2006/relationships/slide" Target="slide1.xml"/><Relationship Id="rId4" Type="http://schemas.openxmlformats.org/officeDocument/2006/relationships/image" Target="../media/image8.jpeg"/><Relationship Id="rId9" Type="http://schemas.openxmlformats.org/officeDocument/2006/relationships/slide" Target="slide3.xml"/><Relationship Id="rId14" Type="http://schemas.openxmlformats.org/officeDocument/2006/relationships/slide" Target="slide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7.png"/><Relationship Id="rId3" Type="http://schemas.openxmlformats.org/officeDocument/2006/relationships/image" Target="../media/image59.png"/><Relationship Id="rId7" Type="http://schemas.openxmlformats.org/officeDocument/2006/relationships/image" Target="../media/image79.png"/><Relationship Id="rId12" Type="http://schemas.openxmlformats.org/officeDocument/2006/relationships/slide" Target="slide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slide" Target="slide8.xml"/><Relationship Id="rId5" Type="http://schemas.openxmlformats.org/officeDocument/2006/relationships/image" Target="../media/image78.png"/><Relationship Id="rId10" Type="http://schemas.openxmlformats.org/officeDocument/2006/relationships/slide" Target="slide6.xml"/><Relationship Id="rId4" Type="http://schemas.microsoft.com/office/2007/relationships/hdphoto" Target="../media/hdphoto2.wdp"/><Relationship Id="rId9" Type="http://schemas.openxmlformats.org/officeDocument/2006/relationships/slide" Target="slide5.xml"/><Relationship Id="rId14" Type="http://schemas.openxmlformats.org/officeDocument/2006/relationships/image" Target="../media/image7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7.svg"/><Relationship Id="rId3" Type="http://schemas.openxmlformats.org/officeDocument/2006/relationships/image" Target="../media/image33.png"/><Relationship Id="rId7" Type="http://schemas.openxmlformats.org/officeDocument/2006/relationships/slide" Target="slide4.xml"/><Relationship Id="rId12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slide" Target="slide1.xml"/><Relationship Id="rId5" Type="http://schemas.openxmlformats.org/officeDocument/2006/relationships/image" Target="../media/image80.png"/><Relationship Id="rId10" Type="http://schemas.openxmlformats.org/officeDocument/2006/relationships/slide" Target="slide7.xml"/><Relationship Id="rId4" Type="http://schemas.microsoft.com/office/2007/relationships/hdphoto" Target="../media/hdphoto1.wdp"/><Relationship Id="rId9" Type="http://schemas.openxmlformats.org/officeDocument/2006/relationships/slide" Target="slide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slide" Target="slide7.xml"/><Relationship Id="rId3" Type="http://schemas.openxmlformats.org/officeDocument/2006/relationships/image" Target="../media/image33.png"/><Relationship Id="rId7" Type="http://schemas.openxmlformats.org/officeDocument/2006/relationships/image" Target="../media/image83.png"/><Relationship Id="rId12" Type="http://schemas.openxmlformats.org/officeDocument/2006/relationships/slide" Target="slide6.xml"/><Relationship Id="rId2" Type="http://schemas.openxmlformats.org/officeDocument/2006/relationships/image" Target="../media/image3.jpg"/><Relationship Id="rId16" Type="http://schemas.openxmlformats.org/officeDocument/2006/relationships/image" Target="../media/image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slide" Target="slide5.xml"/><Relationship Id="rId5" Type="http://schemas.openxmlformats.org/officeDocument/2006/relationships/image" Target="../media/image81.jpeg"/><Relationship Id="rId15" Type="http://schemas.openxmlformats.org/officeDocument/2006/relationships/image" Target="../media/image7.png"/><Relationship Id="rId10" Type="http://schemas.openxmlformats.org/officeDocument/2006/relationships/slide" Target="slide4.xml"/><Relationship Id="rId4" Type="http://schemas.microsoft.com/office/2007/relationships/hdphoto" Target="../media/hdphoto1.wdp"/><Relationship Id="rId9" Type="http://schemas.openxmlformats.org/officeDocument/2006/relationships/image" Target="../media/image85.png"/><Relationship Id="rId14" Type="http://schemas.openxmlformats.org/officeDocument/2006/relationships/slide" Target="slide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7.png"/><Relationship Id="rId3" Type="http://schemas.openxmlformats.org/officeDocument/2006/relationships/image" Target="../media/image33.png"/><Relationship Id="rId7" Type="http://schemas.openxmlformats.org/officeDocument/2006/relationships/image" Target="../media/image88.png"/><Relationship Id="rId12" Type="http://schemas.openxmlformats.org/officeDocument/2006/relationships/slide" Target="slide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slide" Target="slide7.xml"/><Relationship Id="rId5" Type="http://schemas.openxmlformats.org/officeDocument/2006/relationships/image" Target="../media/image86.jpeg"/><Relationship Id="rId10" Type="http://schemas.openxmlformats.org/officeDocument/2006/relationships/slide" Target="slide6.xml"/><Relationship Id="rId4" Type="http://schemas.microsoft.com/office/2007/relationships/hdphoto" Target="../media/hdphoto1.wdp"/><Relationship Id="rId9" Type="http://schemas.openxmlformats.org/officeDocument/2006/relationships/slide" Target="slide5.xml"/><Relationship Id="rId14" Type="http://schemas.openxmlformats.org/officeDocument/2006/relationships/image" Target="../media/image7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89.png"/><Relationship Id="rId7" Type="http://schemas.openxmlformats.org/officeDocument/2006/relationships/slide" Target="slide5.xml"/><Relationship Id="rId12" Type="http://schemas.openxmlformats.org/officeDocument/2006/relationships/image" Target="../media/image7.sv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7.png"/><Relationship Id="rId5" Type="http://schemas.openxmlformats.org/officeDocument/2006/relationships/image" Target="../media/image90.png"/><Relationship Id="rId10" Type="http://schemas.openxmlformats.org/officeDocument/2006/relationships/slide" Target="slide1.xml"/><Relationship Id="rId4" Type="http://schemas.microsoft.com/office/2007/relationships/hdphoto" Target="../media/hdphoto3.wdp"/><Relationship Id="rId9" Type="http://schemas.openxmlformats.org/officeDocument/2006/relationships/slide" Target="slide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1.png"/><Relationship Id="rId3" Type="http://schemas.openxmlformats.org/officeDocument/2006/relationships/slide" Target="slide14.xml"/><Relationship Id="rId7" Type="http://schemas.openxmlformats.org/officeDocument/2006/relationships/slide" Target="slide18.xml"/><Relationship Id="rId12" Type="http://schemas.openxmlformats.org/officeDocument/2006/relationships/slide" Target="slide1.xml"/><Relationship Id="rId2" Type="http://schemas.openxmlformats.org/officeDocument/2006/relationships/image" Target="../media/image3.jpg"/><Relationship Id="rId16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slide" Target="slide3.xml"/><Relationship Id="rId5" Type="http://schemas.openxmlformats.org/officeDocument/2006/relationships/slide" Target="slide21.xml"/><Relationship Id="rId15" Type="http://schemas.openxmlformats.org/officeDocument/2006/relationships/slide" Target="slide6.xml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24.xml"/><Relationship Id="rId1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1.png"/><Relationship Id="rId3" Type="http://schemas.openxmlformats.org/officeDocument/2006/relationships/slide" Target="slide26.xml"/><Relationship Id="rId7" Type="http://schemas.openxmlformats.org/officeDocument/2006/relationships/slide" Target="slide32.xml"/><Relationship Id="rId12" Type="http://schemas.openxmlformats.org/officeDocument/2006/relationships/slide" Target="slide1.xml"/><Relationship Id="rId17" Type="http://schemas.openxmlformats.org/officeDocument/2006/relationships/slide" Target="slide4.xml"/><Relationship Id="rId2" Type="http://schemas.openxmlformats.org/officeDocument/2006/relationships/image" Target="../media/image3.jpg"/><Relationship Id="rId16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slide" Target="slide29.xml"/><Relationship Id="rId15" Type="http://schemas.openxmlformats.org/officeDocument/2006/relationships/slide" Target="slide5.xml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34.xml"/><Relationship Id="rId1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1.xml"/><Relationship Id="rId18" Type="http://schemas.openxmlformats.org/officeDocument/2006/relationships/slide" Target="slide6.xml"/><Relationship Id="rId3" Type="http://schemas.openxmlformats.org/officeDocument/2006/relationships/slide" Target="slide44.xml"/><Relationship Id="rId7" Type="http://schemas.openxmlformats.org/officeDocument/2006/relationships/slide" Target="slide41.xml"/><Relationship Id="rId12" Type="http://schemas.openxmlformats.org/officeDocument/2006/relationships/slide" Target="slide3.xml"/><Relationship Id="rId17" Type="http://schemas.openxmlformats.org/officeDocument/2006/relationships/slide" Target="slide5.xml"/><Relationship Id="rId2" Type="http://schemas.openxmlformats.org/officeDocument/2006/relationships/image" Target="../media/image3.jpg"/><Relationship Id="rId16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slide" Target="slide43.xml"/><Relationship Id="rId15" Type="http://schemas.openxmlformats.org/officeDocument/2006/relationships/image" Target="../media/image12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slide" Target="slide42.xml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13" Type="http://schemas.openxmlformats.org/officeDocument/2006/relationships/slide" Target="slide38.xml"/><Relationship Id="rId18" Type="http://schemas.openxmlformats.org/officeDocument/2006/relationships/image" Target="../media/image12.svg"/><Relationship Id="rId3" Type="http://schemas.openxmlformats.org/officeDocument/2006/relationships/slide" Target="slide36.xml"/><Relationship Id="rId21" Type="http://schemas.openxmlformats.org/officeDocument/2006/relationships/slide" Target="slide6.xm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11.png"/><Relationship Id="rId2" Type="http://schemas.openxmlformats.org/officeDocument/2006/relationships/image" Target="../media/image3.jpg"/><Relationship Id="rId16" Type="http://schemas.openxmlformats.org/officeDocument/2006/relationships/slide" Target="slide1.xml"/><Relationship Id="rId20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slide" Target="slide37.xml"/><Relationship Id="rId5" Type="http://schemas.openxmlformats.org/officeDocument/2006/relationships/slide" Target="slide40.xml"/><Relationship Id="rId15" Type="http://schemas.openxmlformats.org/officeDocument/2006/relationships/slide" Target="slide3.xml"/><Relationship Id="rId10" Type="http://schemas.openxmlformats.org/officeDocument/2006/relationships/image" Target="../media/image29.png"/><Relationship Id="rId19" Type="http://schemas.openxmlformats.org/officeDocument/2006/relationships/slide" Target="slide4.xml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.xml"/><Relationship Id="rId3" Type="http://schemas.openxmlformats.org/officeDocument/2006/relationships/slide" Target="slide9.xml"/><Relationship Id="rId7" Type="http://schemas.openxmlformats.org/officeDocument/2006/relationships/slide" Target="slide12.xml"/><Relationship Id="rId12" Type="http://schemas.openxmlformats.org/officeDocument/2006/relationships/slide" Target="slide6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slide" Target="slide5.xml"/><Relationship Id="rId5" Type="http://schemas.openxmlformats.org/officeDocument/2006/relationships/image" Target="../media/image33.png"/><Relationship Id="rId15" Type="http://schemas.openxmlformats.org/officeDocument/2006/relationships/image" Target="../media/image7.svg"/><Relationship Id="rId10" Type="http://schemas.openxmlformats.org/officeDocument/2006/relationships/slide" Target="slide4.xml"/><Relationship Id="rId4" Type="http://schemas.openxmlformats.org/officeDocument/2006/relationships/image" Target="../media/image32.png"/><Relationship Id="rId9" Type="http://schemas.openxmlformats.org/officeDocument/2006/relationships/slide" Target="slide10.xml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xmlns="" id="{72569895-03B3-426D-BA3F-A7E2ACFD8A4B}"/>
              </a:ext>
            </a:extLst>
          </p:cNvPr>
          <p:cNvSpPr txBox="1"/>
          <p:nvPr/>
        </p:nvSpPr>
        <p:spPr>
          <a:xfrm>
            <a:off x="8807122" y="2247198"/>
            <a:ext cx="2225930" cy="138499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ludge Treatment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nits for Rent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ervice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olymer Equipment</a:t>
            </a:r>
            <a:endParaRPr lang="sv-SE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ödesschema: Alternativ process 9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646F670E-FD9B-42CC-ADA9-43F83855221B}"/>
              </a:ext>
            </a:extLst>
          </p:cNvPr>
          <p:cNvSpPr/>
          <p:nvPr/>
        </p:nvSpPr>
        <p:spPr>
          <a:xfrm>
            <a:off x="11356902" y="207586"/>
            <a:ext cx="621829" cy="3448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sp>
        <p:nvSpPr>
          <p:cNvPr id="2" name="Flödesschema: Alternativ process 1">
            <a:hlinkClick r:id="rId3" action="ppaction://hlinksldjump"/>
            <a:extLst>
              <a:ext uri="{FF2B5EF4-FFF2-40B4-BE49-F238E27FC236}">
                <a16:creationId xmlns:a16="http://schemas.microsoft.com/office/drawing/2014/main" xmlns="" id="{88A2B180-322A-47BF-93D1-E98E772ADE74}"/>
              </a:ext>
            </a:extLst>
          </p:cNvPr>
          <p:cNvSpPr/>
          <p:nvPr/>
        </p:nvSpPr>
        <p:spPr>
          <a:xfrm>
            <a:off x="6248722" y="4524555"/>
            <a:ext cx="1693260" cy="463186"/>
          </a:xfrm>
          <a:prstGeom prst="flowChartAlternateProcess">
            <a:avLst/>
          </a:prstGeom>
          <a:solidFill>
            <a:schemeClr val="lt1">
              <a:alpha val="60000"/>
            </a:schemeClr>
          </a:solidFill>
          <a:ln>
            <a:solidFill>
              <a:srgbClr val="00743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rtlCol="0" anchor="ctr" anchorCtr="1"/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3" name="Flödesschema: Alternativ process 2">
            <a:hlinkClick r:id="rId4" action="ppaction://hlinksldjump"/>
            <a:extLst>
              <a:ext uri="{FF2B5EF4-FFF2-40B4-BE49-F238E27FC236}">
                <a16:creationId xmlns:a16="http://schemas.microsoft.com/office/drawing/2014/main" xmlns="" id="{4C5EF6AA-5E2F-4F0F-B72C-63DF9B11656E}"/>
              </a:ext>
            </a:extLst>
          </p:cNvPr>
          <p:cNvSpPr/>
          <p:nvPr/>
        </p:nvSpPr>
        <p:spPr>
          <a:xfrm>
            <a:off x="2227740" y="4524555"/>
            <a:ext cx="1308834" cy="463186"/>
          </a:xfrm>
          <a:prstGeom prst="flowChartAlternateProcess">
            <a:avLst/>
          </a:prstGeom>
          <a:solidFill>
            <a:schemeClr val="lt1">
              <a:alpha val="60000"/>
            </a:schemeClr>
          </a:solidFill>
          <a:ln>
            <a:solidFill>
              <a:srgbClr val="00743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</a:p>
        </p:txBody>
      </p:sp>
      <p:sp>
        <p:nvSpPr>
          <p:cNvPr id="6" name="Flödesschema: Alternativ process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DA55B15A-F604-4A90-8A04-C6AF7A7B3E8F}"/>
              </a:ext>
            </a:extLst>
          </p:cNvPr>
          <p:cNvSpPr/>
          <p:nvPr/>
        </p:nvSpPr>
        <p:spPr>
          <a:xfrm>
            <a:off x="8451426" y="4524555"/>
            <a:ext cx="1540299" cy="463186"/>
          </a:xfrm>
          <a:prstGeom prst="flowChartAlternateProcess">
            <a:avLst/>
          </a:prstGeom>
          <a:solidFill>
            <a:schemeClr val="lt1">
              <a:alpha val="60000"/>
            </a:schemeClr>
          </a:solidFill>
          <a:ln>
            <a:solidFill>
              <a:srgbClr val="00743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rtlCol="0" anchor="ctr" anchorCtr="1"/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7" name="Flödesschema: Alternativ process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D6DEAEE7-7282-4782-8B62-867FE11D8838}"/>
              </a:ext>
            </a:extLst>
          </p:cNvPr>
          <p:cNvSpPr/>
          <p:nvPr/>
        </p:nvSpPr>
        <p:spPr>
          <a:xfrm>
            <a:off x="4046018" y="4524555"/>
            <a:ext cx="1693260" cy="463186"/>
          </a:xfrm>
          <a:prstGeom prst="flowChartAlternateProcess">
            <a:avLst/>
          </a:prstGeom>
          <a:solidFill>
            <a:schemeClr val="lt1">
              <a:alpha val="60000"/>
            </a:schemeClr>
          </a:solidFill>
          <a:ln>
            <a:solidFill>
              <a:srgbClr val="00743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rtlCol="0" anchor="ctr" anchorCtr="1"/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Thickening units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xmlns="" id="{2240B4B8-79D8-4452-8AE8-5D0683708A8C}"/>
              </a:ext>
            </a:extLst>
          </p:cNvPr>
          <p:cNvSpPr txBox="1"/>
          <p:nvPr/>
        </p:nvSpPr>
        <p:spPr>
          <a:xfrm>
            <a:off x="11580746" y="6650414"/>
            <a:ext cx="611254" cy="182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revision 1.0</a:t>
            </a:r>
          </a:p>
        </p:txBody>
      </p:sp>
    </p:spTree>
    <p:extLst>
      <p:ext uri="{BB962C8B-B14F-4D97-AF65-F5344CB8AC3E}">
        <p14:creationId xmlns:p14="http://schemas.microsoft.com/office/powerpoint/2010/main" val="16856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atbubbla: rektangel 17">
            <a:extLst>
              <a:ext uri="{FF2B5EF4-FFF2-40B4-BE49-F238E27FC236}">
                <a16:creationId xmlns:a16="http://schemas.microsoft.com/office/drawing/2014/main" xmlns="" id="{A3268075-455D-44A6-AA1A-7AC84F8A5EEA}"/>
              </a:ext>
            </a:extLst>
          </p:cNvPr>
          <p:cNvSpPr/>
          <p:nvPr/>
        </p:nvSpPr>
        <p:spPr>
          <a:xfrm>
            <a:off x="815732" y="356856"/>
            <a:ext cx="5925588" cy="3503175"/>
          </a:xfrm>
          <a:prstGeom prst="wedgeRectCallout">
            <a:avLst/>
          </a:prstGeom>
          <a:blipFill dpi="0" rotWithShape="1">
            <a:blip r:embed="rId3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t="-31000" b="-31000"/>
            </a:stretch>
          </a:blipFill>
          <a:effectLst>
            <a:reflection endPos="39000" dist="50800" dir="5400000" sy="-100000" algn="bl" rotWithShape="0"/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xmlns="" id="{1CEDC1A3-442D-4A85-8245-9EAF1D6665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779061"/>
              </p:ext>
            </p:extLst>
          </p:nvPr>
        </p:nvGraphicFramePr>
        <p:xfrm>
          <a:off x="6706270" y="1652632"/>
          <a:ext cx="4893339" cy="4251960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892839">
                  <a:extLst>
                    <a:ext uri="{9D8B030D-6E8A-4147-A177-3AD203B41FA5}">
                      <a16:colId xmlns:a16="http://schemas.microsoft.com/office/drawing/2014/main" xmlns="" val="321858320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xmlns="" val="371044924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xmlns="" val="1216570289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xmlns="" val="3552351368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xmlns="" val="166462697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4106777537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xmlns="" val="716874986"/>
                    </a:ext>
                  </a:extLst>
                </a:gridCol>
              </a:tblGrid>
              <a:tr h="350911">
                <a:tc>
                  <a:txBody>
                    <a:bodyPr/>
                    <a:lstStyle/>
                    <a:p>
                      <a:r>
                        <a:rPr lang="sv-SE" sz="9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  <a:endParaRPr lang="sv-SE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sv-SE" sz="9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Width</a:t>
                      </a:r>
                      <a: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sv-SE" sz="9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Height</a:t>
                      </a:r>
                      <a: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sv-SE" sz="9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Capacity</a:t>
                      </a:r>
                      <a: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sv-SE" sz="9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m3/h]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DS-</a:t>
                      </a:r>
                      <a:r>
                        <a:rPr lang="sv-SE" sz="9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</a:t>
                      </a:r>
                      <a: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sv-SE" sz="9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%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</a:t>
                      </a:r>
                      <a:b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sv-SE" sz="9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kW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7258677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SBT 30m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 –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–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81785677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SBT 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–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–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02174342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SBT 50m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–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–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966063962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SBT 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–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–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08567876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SBT 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– 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–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1834509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SBT 70L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– 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–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7814594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SBT 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– 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–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673296446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SBT 90L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– 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–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47033002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SBT 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– 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–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018312944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SBT 120L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– 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–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90910466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SBT 120XL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– 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–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98335213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SBT 170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– 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–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52312670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SBT 170XL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– 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–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47202948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SBT 220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– 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–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7532581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SBT 220L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 – 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–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969039168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SBT 270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 – 180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–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32563907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SBT 270L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– 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–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2070991"/>
                  </a:ext>
                </a:extLst>
              </a:tr>
            </a:tbl>
          </a:graphicData>
        </a:graphic>
      </p:graphicFrame>
      <p:pic>
        <p:nvPicPr>
          <p:cNvPr id="4" name="Bildobjekt 3">
            <a:extLst>
              <a:ext uri="{FF2B5EF4-FFF2-40B4-BE49-F238E27FC236}">
                <a16:creationId xmlns:a16="http://schemas.microsoft.com/office/drawing/2014/main" xmlns="" id="{9EFA0EF6-7FAD-45D1-9A08-6F9DE81E8D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94" y="1255117"/>
            <a:ext cx="5629533" cy="3135209"/>
          </a:xfrm>
          <a:prstGeom prst="rect">
            <a:avLst/>
          </a:prstGeom>
        </p:spPr>
      </p:pic>
      <p:sp>
        <p:nvSpPr>
          <p:cNvPr id="28" name="Rektangel: rundade hörn 27">
            <a:hlinkClick r:id="rId6" action="ppaction://hlinksldjump"/>
            <a:extLst>
              <a:ext uri="{FF2B5EF4-FFF2-40B4-BE49-F238E27FC236}">
                <a16:creationId xmlns:a16="http://schemas.microsoft.com/office/drawing/2014/main" xmlns="" id="{4E102361-C3F7-43BA-B18E-7EE46BDF0601}"/>
              </a:ext>
            </a:extLst>
          </p:cNvPr>
          <p:cNvSpPr/>
          <p:nvPr/>
        </p:nvSpPr>
        <p:spPr>
          <a:xfrm>
            <a:off x="10526263" y="6147907"/>
            <a:ext cx="1142900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Stories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ktangel: rundade hörn 28">
            <a:hlinkClick r:id="rId7" action="ppaction://hlinksldjump"/>
            <a:extLst>
              <a:ext uri="{FF2B5EF4-FFF2-40B4-BE49-F238E27FC236}">
                <a16:creationId xmlns:a16="http://schemas.microsoft.com/office/drawing/2014/main" xmlns="" id="{A3970FBB-AE82-4E0F-9A87-E21654798C30}"/>
              </a:ext>
            </a:extLst>
          </p:cNvPr>
          <p:cNvSpPr/>
          <p:nvPr/>
        </p:nvSpPr>
        <p:spPr>
          <a:xfrm>
            <a:off x="9230450" y="6147907"/>
            <a:ext cx="1156460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ktangel: rundade hörn 29">
            <a:extLst>
              <a:ext uri="{FF2B5EF4-FFF2-40B4-BE49-F238E27FC236}">
                <a16:creationId xmlns:a16="http://schemas.microsoft.com/office/drawing/2014/main" xmlns="" id="{7E03B2C6-903E-4F11-96F3-F3B21CD40BDE}"/>
              </a:ext>
            </a:extLst>
          </p:cNvPr>
          <p:cNvSpPr/>
          <p:nvPr/>
        </p:nvSpPr>
        <p:spPr>
          <a:xfrm>
            <a:off x="7936192" y="6147907"/>
            <a:ext cx="1154905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ktangel: rundade hör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83CBC504-545D-4513-B400-D609839C4E32}"/>
              </a:ext>
            </a:extLst>
          </p:cNvPr>
          <p:cNvSpPr/>
          <p:nvPr/>
        </p:nvSpPr>
        <p:spPr>
          <a:xfrm>
            <a:off x="6641934" y="6147907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xmlns="" id="{28017082-8B05-4EE4-819E-305ACFEB0E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65" y="4413667"/>
            <a:ext cx="3533006" cy="1290724"/>
          </a:xfrm>
          <a:prstGeom prst="rect">
            <a:avLst/>
          </a:prstGeo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xmlns="" id="{E9912125-A60C-4FAD-825D-AA74E3F1D4B2}"/>
              </a:ext>
            </a:extLst>
          </p:cNvPr>
          <p:cNvSpPr txBox="1"/>
          <p:nvPr/>
        </p:nvSpPr>
        <p:spPr>
          <a:xfrm>
            <a:off x="802885" y="896154"/>
            <a:ext cx="2643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/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Specifications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xmlns="" id="{59DA9BAF-DB90-4C3A-BFBB-E26C0C4B03D3}"/>
              </a:ext>
            </a:extLst>
          </p:cNvPr>
          <p:cNvSpPr txBox="1"/>
          <p:nvPr/>
        </p:nvSpPr>
        <p:spPr>
          <a:xfrm>
            <a:off x="802886" y="529754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SALTEC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Belt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Thickener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SBT</a:t>
            </a:r>
          </a:p>
        </p:txBody>
      </p:sp>
      <p:sp>
        <p:nvSpPr>
          <p:cNvPr id="16" name="Rektangel: diagonala rundade hörn 15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BF04E0C-0886-4F09-86D6-7621FE4B2285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19" name="Rektangel: diagonala rundade hörn 18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A6B10F8-BCD3-4382-A7E9-1D69A51F0465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20" name="Rektangel: diagonala rundade hörn 19">
            <a:hlinkClick r:id="rId12" action="ppaction://hlinksldjump"/>
            <a:extLst>
              <a:ext uri="{FF2B5EF4-FFF2-40B4-BE49-F238E27FC236}">
                <a16:creationId xmlns:a16="http://schemas.microsoft.com/office/drawing/2014/main" xmlns="" id="{263251F7-C491-4555-A03E-FAAEF7CC1B2E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21" name="Flödesschema: Alternativ process 20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A0E386F5-A0D8-49CD-BD00-1A3E4235DD17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22" name="Bild 21" descr="Hem">
            <a:hlinkClick r:id="rId13" action="ppaction://hlinksldjump"/>
            <a:extLst>
              <a:ext uri="{FF2B5EF4-FFF2-40B4-BE49-F238E27FC236}">
                <a16:creationId xmlns:a16="http://schemas.microsoft.com/office/drawing/2014/main" xmlns="" id="{0335D0EC-F451-411A-A7B4-196C3F6D87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896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atbubbla: rektangel 12">
            <a:extLst>
              <a:ext uri="{FF2B5EF4-FFF2-40B4-BE49-F238E27FC236}">
                <a16:creationId xmlns:a16="http://schemas.microsoft.com/office/drawing/2014/main" xmlns="" id="{5BC2BE0D-A139-455A-BBE9-B10BAEC8559F}"/>
              </a:ext>
            </a:extLst>
          </p:cNvPr>
          <p:cNvSpPr/>
          <p:nvPr/>
        </p:nvSpPr>
        <p:spPr>
          <a:xfrm>
            <a:off x="815732" y="356856"/>
            <a:ext cx="5925588" cy="3503175"/>
          </a:xfrm>
          <a:prstGeom prst="wedgeRectCallout">
            <a:avLst/>
          </a:prstGeom>
          <a:blipFill dpi="0" rotWithShape="1">
            <a:blip r:embed="rId3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t="-31000" b="-31000"/>
            </a:stretch>
          </a:blipFill>
          <a:effectLst>
            <a:reflection endPos="39000" dist="50800" dir="5400000" sy="-100000" algn="bl" rotWithShape="0"/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ktangel: rundade hörn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DEC29E1A-B722-4EF5-924E-68F8EE3B3DC3}"/>
              </a:ext>
            </a:extLst>
          </p:cNvPr>
          <p:cNvSpPr/>
          <p:nvPr/>
        </p:nvSpPr>
        <p:spPr>
          <a:xfrm>
            <a:off x="10555181" y="6156534"/>
            <a:ext cx="1142900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Stories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ktangel: rundade hörn 13">
            <a:extLst>
              <a:ext uri="{FF2B5EF4-FFF2-40B4-BE49-F238E27FC236}">
                <a16:creationId xmlns:a16="http://schemas.microsoft.com/office/drawing/2014/main" xmlns="" id="{65319AAD-8D57-4017-B925-36459EC22A28}"/>
              </a:ext>
            </a:extLst>
          </p:cNvPr>
          <p:cNvSpPr/>
          <p:nvPr/>
        </p:nvSpPr>
        <p:spPr>
          <a:xfrm>
            <a:off x="9259368" y="6156534"/>
            <a:ext cx="1156460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ktangel: rundade hörn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A4278459-D598-4CD3-B8DA-82AE512ADCD1}"/>
              </a:ext>
            </a:extLst>
          </p:cNvPr>
          <p:cNvSpPr/>
          <p:nvPr/>
        </p:nvSpPr>
        <p:spPr>
          <a:xfrm>
            <a:off x="7965110" y="6156534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ktangel: rundade hörn 16">
            <a:hlinkClick r:id="rId7" action="ppaction://hlinksldjump"/>
            <a:extLst>
              <a:ext uri="{FF2B5EF4-FFF2-40B4-BE49-F238E27FC236}">
                <a16:creationId xmlns:a16="http://schemas.microsoft.com/office/drawing/2014/main" xmlns="" id="{21D709B3-3D53-4AC2-8D20-5EE1DF8CB9ED}"/>
              </a:ext>
            </a:extLst>
          </p:cNvPr>
          <p:cNvSpPr/>
          <p:nvPr/>
        </p:nvSpPr>
        <p:spPr>
          <a:xfrm>
            <a:off x="6670852" y="6156534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xmlns="" id="{494F499D-635E-4C45-AB19-7DC1A0A0F86F}"/>
              </a:ext>
            </a:extLst>
          </p:cNvPr>
          <p:cNvSpPr txBox="1"/>
          <p:nvPr/>
        </p:nvSpPr>
        <p:spPr>
          <a:xfrm>
            <a:off x="815732" y="1043232"/>
            <a:ext cx="2643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/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chart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xmlns="" id="{4CF3A338-E907-4823-9FD3-4E4787E2EC75}"/>
              </a:ext>
            </a:extLst>
          </p:cNvPr>
          <p:cNvSpPr txBox="1"/>
          <p:nvPr/>
        </p:nvSpPr>
        <p:spPr>
          <a:xfrm>
            <a:off x="815733" y="676832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SALTEC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Belt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Thickener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SBT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xmlns="" id="{3CF749EF-C49B-4A92-85CB-95FBA56E62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5" y="1217800"/>
            <a:ext cx="10131034" cy="4740947"/>
          </a:xfrm>
          <a:prstGeom prst="rect">
            <a:avLst/>
          </a:prstGeom>
        </p:spPr>
      </p:pic>
      <p:sp>
        <p:nvSpPr>
          <p:cNvPr id="19" name="Rektangel: diagonala rundade hörn 18">
            <a:hlinkClick r:id="rId9" action="ppaction://hlinksldjump"/>
            <a:extLst>
              <a:ext uri="{FF2B5EF4-FFF2-40B4-BE49-F238E27FC236}">
                <a16:creationId xmlns:a16="http://schemas.microsoft.com/office/drawing/2014/main" xmlns="" id="{0426CB91-7583-466D-A8DA-4A018538D803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20" name="Rektangel: diagonala rundade hörn 1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A367581-82E5-429C-BFDB-87C3AD760AFA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21" name="Rektangel: diagonala rundade hörn 20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364082D-FFEA-4E66-B8AA-5CACE64D3E98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22" name="Flödesschema: Alternativ process 21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E24D8ED6-7D71-4B9A-8CAA-3D46CB78F0DD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23" name="Bild 22" descr="Hem">
            <a:hlinkClick r:id="rId12" action="ppaction://hlinksldjump"/>
            <a:extLst>
              <a:ext uri="{FF2B5EF4-FFF2-40B4-BE49-F238E27FC236}">
                <a16:creationId xmlns:a16="http://schemas.microsoft.com/office/drawing/2014/main" xmlns="" id="{A26ACC33-FF06-44EE-83B0-8AE35204AB3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538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atbubbla: rektangel 12">
            <a:extLst>
              <a:ext uri="{FF2B5EF4-FFF2-40B4-BE49-F238E27FC236}">
                <a16:creationId xmlns:a16="http://schemas.microsoft.com/office/drawing/2014/main" xmlns="" id="{5BC2BE0D-A139-455A-BBE9-B10BAEC8559F}"/>
              </a:ext>
            </a:extLst>
          </p:cNvPr>
          <p:cNvSpPr/>
          <p:nvPr/>
        </p:nvSpPr>
        <p:spPr>
          <a:xfrm>
            <a:off x="815732" y="356856"/>
            <a:ext cx="5925588" cy="3503175"/>
          </a:xfrm>
          <a:prstGeom prst="wedgeRectCallout">
            <a:avLst/>
          </a:prstGeom>
          <a:blipFill dpi="0" rotWithShape="1">
            <a:blip r:embed="rId3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t="-31000" b="-31000"/>
            </a:stretch>
          </a:blipFill>
          <a:effectLst>
            <a:reflection endPos="39000" dist="50800" dir="5400000" sy="-100000" algn="bl" rotWithShape="0"/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ktangel: rundade hörn 10">
            <a:extLst>
              <a:ext uri="{FF2B5EF4-FFF2-40B4-BE49-F238E27FC236}">
                <a16:creationId xmlns:a16="http://schemas.microsoft.com/office/drawing/2014/main" xmlns="" id="{54C89647-6115-4C38-9A56-BC1DF396AD5A}"/>
              </a:ext>
            </a:extLst>
          </p:cNvPr>
          <p:cNvSpPr/>
          <p:nvPr/>
        </p:nvSpPr>
        <p:spPr>
          <a:xfrm>
            <a:off x="10543198" y="6156534"/>
            <a:ext cx="1142900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Stories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ktangel: rundade hörn 13">
            <a:hlinkClick r:id="rId5" action="ppaction://hlinksldjump"/>
            <a:extLst>
              <a:ext uri="{FF2B5EF4-FFF2-40B4-BE49-F238E27FC236}">
                <a16:creationId xmlns:a16="http://schemas.microsoft.com/office/drawing/2014/main" xmlns="" id="{CAD66AF8-FBF9-4345-BE8B-8EF7AE230020}"/>
              </a:ext>
            </a:extLst>
          </p:cNvPr>
          <p:cNvSpPr/>
          <p:nvPr/>
        </p:nvSpPr>
        <p:spPr>
          <a:xfrm>
            <a:off x="9247385" y="6156534"/>
            <a:ext cx="1156460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ktangel: rundade hörn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11784005-3261-4D90-8D25-12B940E20A13}"/>
              </a:ext>
            </a:extLst>
          </p:cNvPr>
          <p:cNvSpPr/>
          <p:nvPr/>
        </p:nvSpPr>
        <p:spPr>
          <a:xfrm>
            <a:off x="7953127" y="6156534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ktangel: rundade hörn 16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1A1CF1-6A33-4F89-B22E-7455BDB474C3}"/>
              </a:ext>
            </a:extLst>
          </p:cNvPr>
          <p:cNvSpPr/>
          <p:nvPr/>
        </p:nvSpPr>
        <p:spPr>
          <a:xfrm>
            <a:off x="6658869" y="6156534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xmlns="" id="{DE1C19A1-64A9-4D11-BA02-CFCDBD12969C}"/>
              </a:ext>
            </a:extLst>
          </p:cNvPr>
          <p:cNvSpPr txBox="1"/>
          <p:nvPr/>
        </p:nvSpPr>
        <p:spPr>
          <a:xfrm>
            <a:off x="802885" y="896154"/>
            <a:ext cx="2643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/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stories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xmlns="" id="{E20D97BD-C0DB-41BA-8604-8E6D34415D30}"/>
              </a:ext>
            </a:extLst>
          </p:cNvPr>
          <p:cNvSpPr txBox="1"/>
          <p:nvPr/>
        </p:nvSpPr>
        <p:spPr>
          <a:xfrm>
            <a:off x="802886" y="529754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SALTEC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Belt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Thickener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SBT</a:t>
            </a:r>
          </a:p>
        </p:txBody>
      </p:sp>
      <p:pic>
        <p:nvPicPr>
          <p:cNvPr id="7" name="Bildobjekt 6" descr="En bild som visar byggnad, grön, inomhus, bord&#10;&#10;Beskrivning genererad med hög exakthet">
            <a:extLst>
              <a:ext uri="{FF2B5EF4-FFF2-40B4-BE49-F238E27FC236}">
                <a16:creationId xmlns:a16="http://schemas.microsoft.com/office/drawing/2014/main" xmlns="" id="{7AB7AF83-065A-40CD-A287-AB8A8FC073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492840"/>
            <a:ext cx="3115848" cy="2337763"/>
          </a:xfrm>
          <a:prstGeom prst="rect">
            <a:avLst/>
          </a:prstGeom>
        </p:spPr>
      </p:pic>
      <p:pic>
        <p:nvPicPr>
          <p:cNvPr id="12" name="Bildobjekt 11" descr="En bild som visar inomhus, byggnad&#10;&#10;Beskrivning genererad med mycket hög exakthet">
            <a:extLst>
              <a:ext uri="{FF2B5EF4-FFF2-40B4-BE49-F238E27FC236}">
                <a16:creationId xmlns:a16="http://schemas.microsoft.com/office/drawing/2014/main" xmlns="" id="{6B19DC76-60DE-47E2-86F3-59DFA97749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3165" y="2270083"/>
            <a:ext cx="2667015" cy="1999513"/>
          </a:xfrm>
          <a:prstGeom prst="rect">
            <a:avLst/>
          </a:prstGeom>
        </p:spPr>
      </p:pic>
      <p:sp>
        <p:nvSpPr>
          <p:cNvPr id="19" name="textruta 18">
            <a:extLst>
              <a:ext uri="{FF2B5EF4-FFF2-40B4-BE49-F238E27FC236}">
                <a16:creationId xmlns:a16="http://schemas.microsoft.com/office/drawing/2014/main" xmlns="" id="{6E30B2DF-A1FD-4073-BD85-11F1FEFB8132}"/>
              </a:ext>
            </a:extLst>
          </p:cNvPr>
          <p:cNvSpPr txBox="1"/>
          <p:nvPr/>
        </p:nvSpPr>
        <p:spPr>
          <a:xfrm>
            <a:off x="8813382" y="2507832"/>
            <a:ext cx="908294" cy="30777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SBT 120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xmlns="" id="{6E713CBF-1D31-4A82-9998-854243AC95FC}"/>
              </a:ext>
            </a:extLst>
          </p:cNvPr>
          <p:cNvSpPr txBox="1"/>
          <p:nvPr/>
        </p:nvSpPr>
        <p:spPr>
          <a:xfrm>
            <a:off x="5486155" y="4022125"/>
            <a:ext cx="6221348" cy="187743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Customer:  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Trelleborg municipal sewage plant</a:t>
            </a:r>
          </a:p>
          <a:p>
            <a:pPr>
              <a:lnSpc>
                <a:spcPts val="16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Installed:     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  <a:p>
            <a:pPr>
              <a:lnSpc>
                <a:spcPts val="16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Position:     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Sludge from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simultanius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precipitated bio step to digester.</a:t>
            </a:r>
          </a:p>
          <a:p>
            <a:endParaRPr lang="en-US" sz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Performance:</a:t>
            </a:r>
          </a:p>
          <a:p>
            <a:endParaRPr lang="en-US" sz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 inlet: 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15 m3/ hour     200 – 375 kg DS/ hour</a:t>
            </a:r>
          </a:p>
          <a:p>
            <a:pPr>
              <a:lnSpc>
                <a:spcPts val="16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 in: 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2 - 2,5 % 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 out: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– 10% normally &lt; 6 % due to process.</a:t>
            </a:r>
          </a:p>
          <a:p>
            <a:pPr>
              <a:lnSpc>
                <a:spcPts val="16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Reject: 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500 mg/l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xmlns="" id="{CCC1F998-512F-495B-A625-519C063E9AF9}"/>
              </a:ext>
            </a:extLst>
          </p:cNvPr>
          <p:cNvSpPr txBox="1"/>
          <p:nvPr/>
        </p:nvSpPr>
        <p:spPr>
          <a:xfrm>
            <a:off x="3593220" y="2962062"/>
            <a:ext cx="908294" cy="30777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SBT 70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xmlns="" id="{3DD3D7B8-A8DF-4512-AAEE-3AB9E1AE8D3A}"/>
              </a:ext>
            </a:extLst>
          </p:cNvPr>
          <p:cNvSpPr txBox="1"/>
          <p:nvPr/>
        </p:nvSpPr>
        <p:spPr>
          <a:xfrm>
            <a:off x="1399752" y="4771755"/>
            <a:ext cx="3149387" cy="70788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Customer:	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Lerkil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municipal sewage plant</a:t>
            </a:r>
          </a:p>
          <a:p>
            <a:pPr>
              <a:lnSpc>
                <a:spcPts val="16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Installed:	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201?</a:t>
            </a:r>
          </a:p>
          <a:p>
            <a:pPr>
              <a:lnSpc>
                <a:spcPts val="16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Position:	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Biological sludge from SBR</a:t>
            </a:r>
          </a:p>
        </p:txBody>
      </p:sp>
      <p:sp>
        <p:nvSpPr>
          <p:cNvPr id="24" name="Rektangel: diagonala rundade hörn 2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7D49485C-AB5E-44C6-BC9D-75FEA6F6AAE6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25" name="Rektangel: diagonala rundade hörn 2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E7F57CF5-59DC-4D9D-B8A9-06490A42F796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26" name="Rektangel: diagonala rundade hörn 25">
            <a:hlinkClick r:id="rId12" action="ppaction://hlinksldjump"/>
            <a:extLst>
              <a:ext uri="{FF2B5EF4-FFF2-40B4-BE49-F238E27FC236}">
                <a16:creationId xmlns:a16="http://schemas.microsoft.com/office/drawing/2014/main" xmlns="" id="{A059C63E-23F6-4310-B1BF-C8BBFDBFF2AD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27" name="Flödesschema: Alternativ process 26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2F94C0FB-63AB-40AA-A45B-11708F8E0557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28" name="Bild 27" descr="Hem">
            <a:hlinkClick r:id="rId13" action="ppaction://hlinksldjump"/>
            <a:extLst>
              <a:ext uri="{FF2B5EF4-FFF2-40B4-BE49-F238E27FC236}">
                <a16:creationId xmlns:a16="http://schemas.microsoft.com/office/drawing/2014/main" xmlns="" id="{17AD16C5-CD24-40BE-A8CF-196492CE716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888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ruta 8">
            <a:extLst>
              <a:ext uri="{FF2B5EF4-FFF2-40B4-BE49-F238E27FC236}">
                <a16:creationId xmlns:a16="http://schemas.microsoft.com/office/drawing/2014/main" xmlns="" id="{DB38827C-ABBC-44F3-84EF-0D476FBDE6FF}"/>
              </a:ext>
            </a:extLst>
          </p:cNvPr>
          <p:cNvSpPr txBox="1"/>
          <p:nvPr/>
        </p:nvSpPr>
        <p:spPr>
          <a:xfrm>
            <a:off x="1111006" y="858321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SALTEC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Drum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Thickener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KDT</a:t>
            </a:r>
            <a:endParaRPr lang="sv-SE" sz="2000" b="1" dirty="0">
              <a:solidFill>
                <a:srgbClr val="2668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xmlns="" id="{C86417D3-93D7-4136-A031-2A06C4E9B78E}"/>
              </a:ext>
            </a:extLst>
          </p:cNvPr>
          <p:cNvSpPr txBox="1"/>
          <p:nvPr/>
        </p:nvSpPr>
        <p:spPr>
          <a:xfrm>
            <a:off x="1111006" y="1409189"/>
            <a:ext cx="4413494" cy="86177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SALTEC Rotary Drum Thickener model KDT with perforated stainless steel drum and internal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shaftless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screw for sludge thickening / pre-dewatering.</a:t>
            </a:r>
          </a:p>
        </p:txBody>
      </p:sp>
      <p:sp>
        <p:nvSpPr>
          <p:cNvPr id="17" name="Rektangel: rundade hörn 16">
            <a:hlinkClick r:id="rId3" action="ppaction://hlinksldjump"/>
            <a:extLst>
              <a:ext uri="{FF2B5EF4-FFF2-40B4-BE49-F238E27FC236}">
                <a16:creationId xmlns:a16="http://schemas.microsoft.com/office/drawing/2014/main" xmlns="" id="{A2D4B730-6739-4F55-B8E5-66687B988D54}"/>
              </a:ext>
            </a:extLst>
          </p:cNvPr>
          <p:cNvSpPr/>
          <p:nvPr/>
        </p:nvSpPr>
        <p:spPr>
          <a:xfrm>
            <a:off x="10648338" y="6217255"/>
            <a:ext cx="1014542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Spec.</a:t>
            </a:r>
          </a:p>
        </p:txBody>
      </p:sp>
      <p:sp>
        <p:nvSpPr>
          <p:cNvPr id="11" name="Rektangel: rundade hörn 10">
            <a:extLst>
              <a:ext uri="{FF2B5EF4-FFF2-40B4-BE49-F238E27FC236}">
                <a16:creationId xmlns:a16="http://schemas.microsoft.com/office/drawing/2014/main" xmlns="" id="{4FF112B7-9FCD-4263-BC3D-5BAD21829EA0}"/>
              </a:ext>
            </a:extLst>
          </p:cNvPr>
          <p:cNvSpPr/>
          <p:nvPr/>
        </p:nvSpPr>
        <p:spPr>
          <a:xfrm>
            <a:off x="9422083" y="6217255"/>
            <a:ext cx="1014543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xmlns="" id="{6F5AE301-6DE7-420A-A568-DC6CB7F5A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25" y="2678398"/>
            <a:ext cx="6977795" cy="3293837"/>
          </a:xfrm>
          <a:prstGeom prst="rect">
            <a:avLst/>
          </a:prstGeom>
        </p:spPr>
      </p:pic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xmlns="" id="{ABFEB5E2-071D-4027-AE2D-C3FDFDA3E20B}"/>
              </a:ext>
            </a:extLst>
          </p:cNvPr>
          <p:cNvSpPr/>
          <p:nvPr/>
        </p:nvSpPr>
        <p:spPr>
          <a:xfrm>
            <a:off x="1091956" y="2843990"/>
            <a:ext cx="4326540" cy="2571660"/>
          </a:xfrm>
          <a:prstGeom prst="roundRect">
            <a:avLst>
              <a:gd name="adj" fmla="val 8795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3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203200" sx="99000" sy="99000" algn="ctr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44450" h="12700" prst="angle"/>
            <a:contourClr>
              <a:schemeClr val="bg2">
                <a:lumMod val="90000"/>
              </a:schemeClr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171450" lvl="0" indent="-171450" defTabSz="711200">
              <a:spcAft>
                <a:spcPts val="600"/>
              </a:spcAft>
            </a:pPr>
            <a:r>
              <a:rPr lang="en-US" sz="1200" b="1" dirty="0">
                <a:ln/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sv-SE" sz="1000" dirty="0" err="1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Compact</a:t>
            </a:r>
            <a:r>
              <a:rPr lang="sv-SE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1000" dirty="0" err="1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</a:t>
            </a:r>
            <a:r>
              <a:rPr lang="sv-SE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1000" dirty="0" err="1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Hygienic</a:t>
            </a:r>
            <a:r>
              <a:rPr lang="sv-SE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CE </a:t>
            </a:r>
            <a:r>
              <a:rPr lang="sv-SE" sz="1000" dirty="0" err="1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</a:t>
            </a:r>
            <a:r>
              <a:rPr lang="sv-SE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Thickening of municipal or industrial wastewater sludge.</a:t>
            </a:r>
            <a:endParaRPr lang="sv-SE" sz="1000" dirty="0">
              <a:ln/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Thickening of sludge for landfill or other forms of disposal,</a:t>
            </a:r>
            <a:b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suitable for small wastewater treatment plants.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Thickening before anaerobic digestion.</a:t>
            </a:r>
            <a:endParaRPr lang="sv-SE" sz="1000" dirty="0">
              <a:ln/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Thickening before a belt press or centrifuge - a combined system improves the mass load capacity of the dewatering machine.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Thickening before a belt filter press.</a:t>
            </a:r>
          </a:p>
        </p:txBody>
      </p:sp>
      <p:sp>
        <p:nvSpPr>
          <p:cNvPr id="15" name="Rektangel: diagonala rundade hörn 14">
            <a:hlinkClick r:id="rId5" action="ppaction://hlinksldjump"/>
            <a:extLst>
              <a:ext uri="{FF2B5EF4-FFF2-40B4-BE49-F238E27FC236}">
                <a16:creationId xmlns:a16="http://schemas.microsoft.com/office/drawing/2014/main" xmlns="" id="{4399A39D-E52D-4A45-976A-9AE3E11F68AA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16" name="Rektangel: diagonala rundade hörn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816E6234-BD71-4302-AF0B-760EF119168A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19" name="Rektangel: diagonala rundade hörn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55527E4A-90CC-4E37-B57C-F0C875516CE7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20" name="Flödesschema: Alternativ process 19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F7385BF4-F5D9-458A-9E5D-C63E45329AAA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21" name="Bild 20" descr="Hem">
            <a:hlinkClick r:id="rId8" action="ppaction://hlinksldjump"/>
            <a:extLst>
              <a:ext uri="{FF2B5EF4-FFF2-40B4-BE49-F238E27FC236}">
                <a16:creationId xmlns:a16="http://schemas.microsoft.com/office/drawing/2014/main" xmlns="" id="{C3A22F68-0603-406A-A581-A5F46797A2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868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xmlns="" id="{1CEDC1A3-442D-4A85-8245-9EAF1D6665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070300"/>
              </p:ext>
            </p:extLst>
          </p:nvPr>
        </p:nvGraphicFramePr>
        <p:xfrm>
          <a:off x="2132056" y="2582406"/>
          <a:ext cx="2110103" cy="1057275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970322">
                  <a:extLst>
                    <a:ext uri="{9D8B030D-6E8A-4147-A177-3AD203B41FA5}">
                      <a16:colId xmlns:a16="http://schemas.microsoft.com/office/drawing/2014/main" xmlns="" val="321858320"/>
                    </a:ext>
                  </a:extLst>
                </a:gridCol>
                <a:gridCol w="1139781">
                  <a:extLst>
                    <a:ext uri="{9D8B030D-6E8A-4147-A177-3AD203B41FA5}">
                      <a16:colId xmlns:a16="http://schemas.microsoft.com/office/drawing/2014/main" xmlns="" val="3710449241"/>
                    </a:ext>
                  </a:extLst>
                </a:gridCol>
              </a:tblGrid>
              <a:tr h="325755">
                <a:tc>
                  <a:txBody>
                    <a:bodyPr/>
                    <a:lstStyle/>
                    <a:p>
                      <a:r>
                        <a:rPr lang="sv-SE" sz="11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  <a:endParaRPr lang="sv-SE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en-US" sz="1000" b="1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Capacity </a:t>
                      </a:r>
                      <a:r>
                        <a:rPr lang="en-US" sz="900" b="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kg/h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7258677"/>
                  </a:ext>
                </a:extLst>
              </a:tr>
              <a:tr h="232067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KDT 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– 250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02174342"/>
                  </a:ext>
                </a:extLst>
              </a:tr>
              <a:tr h="232067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KDT 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– 450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08567876"/>
                  </a:ext>
                </a:extLst>
              </a:tr>
              <a:tr h="232067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KDT 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 – 1100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1834509"/>
                  </a:ext>
                </a:extLst>
              </a:tr>
            </a:tbl>
          </a:graphicData>
        </a:graphic>
      </p:graphicFrame>
      <p:sp>
        <p:nvSpPr>
          <p:cNvPr id="15" name="textruta 14">
            <a:extLst>
              <a:ext uri="{FF2B5EF4-FFF2-40B4-BE49-F238E27FC236}">
                <a16:creationId xmlns:a16="http://schemas.microsoft.com/office/drawing/2014/main" xmlns="" id="{E9912125-A60C-4FAD-825D-AA74E3F1D4B2}"/>
              </a:ext>
            </a:extLst>
          </p:cNvPr>
          <p:cNvSpPr txBox="1"/>
          <p:nvPr/>
        </p:nvSpPr>
        <p:spPr>
          <a:xfrm>
            <a:off x="1015610" y="1191459"/>
            <a:ext cx="2643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/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Specifications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xmlns="" id="{59DA9BAF-DB90-4C3A-BFBB-E26C0C4B03D3}"/>
              </a:ext>
            </a:extLst>
          </p:cNvPr>
          <p:cNvSpPr txBox="1"/>
          <p:nvPr/>
        </p:nvSpPr>
        <p:spPr>
          <a:xfrm>
            <a:off x="1015611" y="837759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SALTEC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Drum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Thickener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KDT</a:t>
            </a:r>
            <a:endParaRPr lang="sv-SE" sz="2000" b="1" dirty="0">
              <a:solidFill>
                <a:srgbClr val="2668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xmlns="" id="{93BC1397-6ABD-4DBB-989D-90FD948B9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415" y="1979390"/>
            <a:ext cx="6337840" cy="388419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xmlns="" id="{AF0FB45B-995D-4E31-BF1A-0330B1A48DFF}"/>
              </a:ext>
            </a:extLst>
          </p:cNvPr>
          <p:cNvSpPr/>
          <p:nvPr/>
        </p:nvSpPr>
        <p:spPr>
          <a:xfrm>
            <a:off x="1855807" y="3985345"/>
            <a:ext cx="3045583" cy="480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600"/>
              </a:lnSpc>
            </a:pPr>
            <a:r>
              <a:rPr lang="en-US" sz="1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Drum Thickener is capable of thickening sludge content </a:t>
            </a:r>
            <a:r>
              <a:rPr lang="en-US" sz="10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sv-SE" sz="10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0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5 - 30%  To: 5 - 800kg DS/h </a:t>
            </a:r>
          </a:p>
        </p:txBody>
      </p:sp>
      <p:sp>
        <p:nvSpPr>
          <p:cNvPr id="11" name="Rektangel: diagonala rundade hörn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3BD9C6E7-15CE-47EB-88E2-0816EF4E34D3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14" name="Rektangel: diagonala rundade hörn 13">
            <a:hlinkClick r:id="rId5" action="ppaction://hlinksldjump"/>
            <a:extLst>
              <a:ext uri="{FF2B5EF4-FFF2-40B4-BE49-F238E27FC236}">
                <a16:creationId xmlns:a16="http://schemas.microsoft.com/office/drawing/2014/main" xmlns="" id="{80B4F487-862C-46ED-A9F1-08F6BA4BB30B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18" name="Rektangel: diagonala rundade hörn 17">
            <a:hlinkClick r:id="rId6" action="ppaction://hlinksldjump"/>
            <a:extLst>
              <a:ext uri="{FF2B5EF4-FFF2-40B4-BE49-F238E27FC236}">
                <a16:creationId xmlns:a16="http://schemas.microsoft.com/office/drawing/2014/main" xmlns="" id="{7B574336-E3CE-4616-9458-35ABA98A19CE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19" name="Rektangel: rundade hörn 18">
            <a:extLst>
              <a:ext uri="{FF2B5EF4-FFF2-40B4-BE49-F238E27FC236}">
                <a16:creationId xmlns:a16="http://schemas.microsoft.com/office/drawing/2014/main" xmlns="" id="{DAD2245B-C388-45FF-9A4F-9AB2EF14940B}"/>
              </a:ext>
            </a:extLst>
          </p:cNvPr>
          <p:cNvSpPr/>
          <p:nvPr/>
        </p:nvSpPr>
        <p:spPr>
          <a:xfrm>
            <a:off x="10648338" y="6217255"/>
            <a:ext cx="1014542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Spec.</a:t>
            </a:r>
          </a:p>
        </p:txBody>
      </p:sp>
      <p:sp>
        <p:nvSpPr>
          <p:cNvPr id="20" name="Rektangel: rundade hörn 19">
            <a:hlinkClick r:id="rId7" action="ppaction://hlinksldjump"/>
            <a:extLst>
              <a:ext uri="{FF2B5EF4-FFF2-40B4-BE49-F238E27FC236}">
                <a16:creationId xmlns:a16="http://schemas.microsoft.com/office/drawing/2014/main" xmlns="" id="{BB866448-66F5-4C3C-9FCD-F42084B93BE6}"/>
              </a:ext>
            </a:extLst>
          </p:cNvPr>
          <p:cNvSpPr/>
          <p:nvPr/>
        </p:nvSpPr>
        <p:spPr>
          <a:xfrm>
            <a:off x="9422083" y="6217255"/>
            <a:ext cx="1014543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lödesschema: Alternativ process 20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574A7B5E-E204-4179-B7E4-6665993E3B40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22" name="Bild 21" descr="Hem">
            <a:hlinkClick r:id="rId8" action="ppaction://hlinksldjump"/>
            <a:extLst>
              <a:ext uri="{FF2B5EF4-FFF2-40B4-BE49-F238E27FC236}">
                <a16:creationId xmlns:a16="http://schemas.microsoft.com/office/drawing/2014/main" xmlns="" id="{B8B86835-1105-4C84-8A0E-900CF49300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524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atbubbla: rektangel 16">
            <a:extLst>
              <a:ext uri="{FF2B5EF4-FFF2-40B4-BE49-F238E27FC236}">
                <a16:creationId xmlns:a16="http://schemas.microsoft.com/office/drawing/2014/main" xmlns="" id="{69143644-5CAD-4C0F-A226-3C37B11627E3}"/>
              </a:ext>
            </a:extLst>
          </p:cNvPr>
          <p:cNvSpPr/>
          <p:nvPr/>
        </p:nvSpPr>
        <p:spPr>
          <a:xfrm>
            <a:off x="815732" y="356856"/>
            <a:ext cx="5925588" cy="3503175"/>
          </a:xfrm>
          <a:prstGeom prst="wedgeRectCallout">
            <a:avLst/>
          </a:prstGeom>
          <a:blipFill dpi="0" rotWithShape="1">
            <a:blip r:embed="rId3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t="-31000" b="-31000"/>
            </a:stretch>
          </a:blipFill>
          <a:effectLst>
            <a:reflection endPos="39000" dist="50800" dir="5400000" sy="-100000" algn="bl" rotWithShape="0"/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xmlns="" id="{85DD9E7F-C557-4BAE-87C4-6416F67BBB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981">
            <a:off x="5838505" y="2658438"/>
            <a:ext cx="5704226" cy="3859860"/>
          </a:xfrm>
          <a:prstGeom prst="rect">
            <a:avLst/>
          </a:prstGeom>
        </p:spPr>
      </p:pic>
      <p:sp>
        <p:nvSpPr>
          <p:cNvPr id="23" name="textruta 22">
            <a:extLst>
              <a:ext uri="{FF2B5EF4-FFF2-40B4-BE49-F238E27FC236}">
                <a16:creationId xmlns:a16="http://schemas.microsoft.com/office/drawing/2014/main" xmlns="" id="{40DA6A84-319E-459B-8E49-B65BF71D387D}"/>
              </a:ext>
            </a:extLst>
          </p:cNvPr>
          <p:cNvSpPr txBox="1"/>
          <p:nvPr/>
        </p:nvSpPr>
        <p:spPr>
          <a:xfrm>
            <a:off x="815731" y="1359674"/>
            <a:ext cx="5225298" cy="1421928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state-of-the-art press that combines the features of both a belt thickener and a belt filter press with high capacity, performance and reliability.</a:t>
            </a:r>
          </a:p>
          <a:p>
            <a:pPr>
              <a:lnSpc>
                <a:spcPct val="120000"/>
              </a:lnSpc>
            </a:pPr>
            <a:endParaRPr lang="en-US" sz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Specifically developed for continuous operation, high hydraulic throughput, low polymer usage, low maintenance, and long operational life in the highly corrosive environment of waste treatment.</a:t>
            </a:r>
          </a:p>
        </p:txBody>
      </p:sp>
      <p:sp>
        <p:nvSpPr>
          <p:cNvPr id="24" name="Rektangel: rundade hörn 23">
            <a:extLst>
              <a:ext uri="{FF2B5EF4-FFF2-40B4-BE49-F238E27FC236}">
                <a16:creationId xmlns:a16="http://schemas.microsoft.com/office/drawing/2014/main" xmlns="" id="{1D429A33-75F5-400B-9D53-CA507A335F18}"/>
              </a:ext>
            </a:extLst>
          </p:cNvPr>
          <p:cNvSpPr/>
          <p:nvPr/>
        </p:nvSpPr>
        <p:spPr>
          <a:xfrm>
            <a:off x="918422" y="3175771"/>
            <a:ext cx="4603994" cy="2212702"/>
          </a:xfrm>
          <a:prstGeom prst="roundRect">
            <a:avLst>
              <a:gd name="adj" fmla="val 10226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3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203200" sx="99000" sy="99000" algn="ctr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44450" h="12700" prst="angle"/>
            <a:contourClr>
              <a:schemeClr val="bg2">
                <a:lumMod val="90000"/>
              </a:schemeClr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171450" lvl="0" indent="-171450" defTabSz="711200">
              <a:spcAft>
                <a:spcPts val="600"/>
              </a:spcAft>
            </a:pPr>
            <a:r>
              <a:rPr lang="en-US" sz="1400" b="1" dirty="0">
                <a:ln/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Multi-stage dewatering</a:t>
            </a:r>
            <a:r>
              <a:rPr lang="sv-SE" sz="11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gravity thickening area for pre-dewatering.</a:t>
            </a:r>
            <a:endParaRPr lang="sv-SE" sz="1100" dirty="0">
              <a:ln/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Externally adjustable self-clearing plows.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pressure zone with up to 8 press rollers.</a:t>
            </a:r>
            <a:endParaRPr lang="sv-SE" sz="1100" dirty="0">
              <a:ln/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filtrate quality.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Compact and enclosed design to eliminate aerosol and </a:t>
            </a:r>
            <a:r>
              <a:rPr lang="en-US" sz="1100" dirty="0" err="1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odour</a:t>
            </a:r>
            <a:r>
              <a:rPr lang="en-US" sz="11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Rektangel: rundade hörn 26">
            <a:hlinkClick r:id="rId6" action="ppaction://hlinksldjump"/>
            <a:extLst>
              <a:ext uri="{FF2B5EF4-FFF2-40B4-BE49-F238E27FC236}">
                <a16:creationId xmlns:a16="http://schemas.microsoft.com/office/drawing/2014/main" xmlns="" id="{C8379C3B-C599-4F11-8590-375B5375380A}"/>
              </a:ext>
            </a:extLst>
          </p:cNvPr>
          <p:cNvSpPr/>
          <p:nvPr/>
        </p:nvSpPr>
        <p:spPr>
          <a:xfrm>
            <a:off x="9569508" y="6230854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ktangel: rundade hörn 27">
            <a:extLst>
              <a:ext uri="{FF2B5EF4-FFF2-40B4-BE49-F238E27FC236}">
                <a16:creationId xmlns:a16="http://schemas.microsoft.com/office/drawing/2014/main" xmlns="" id="{E46E6EE9-5CF1-4B33-8018-B77F1C87BEA1}"/>
              </a:ext>
            </a:extLst>
          </p:cNvPr>
          <p:cNvSpPr/>
          <p:nvPr/>
        </p:nvSpPr>
        <p:spPr>
          <a:xfrm>
            <a:off x="8275250" y="6230854"/>
            <a:ext cx="1154905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xmlns="" id="{CBBCA294-E626-4017-8C8C-7D4472432B01}"/>
              </a:ext>
            </a:extLst>
          </p:cNvPr>
          <p:cNvSpPr txBox="1"/>
          <p:nvPr/>
        </p:nvSpPr>
        <p:spPr>
          <a:xfrm>
            <a:off x="815731" y="778947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SALTEC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Belt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Press - SBP</a:t>
            </a:r>
          </a:p>
        </p:txBody>
      </p:sp>
      <p:sp>
        <p:nvSpPr>
          <p:cNvPr id="13" name="Rektangel: diagonala rundade hörn 12">
            <a:hlinkClick r:id="rId7" action="ppaction://hlinksldjump"/>
            <a:extLst>
              <a:ext uri="{FF2B5EF4-FFF2-40B4-BE49-F238E27FC236}">
                <a16:creationId xmlns:a16="http://schemas.microsoft.com/office/drawing/2014/main" xmlns="" id="{29F484EE-4A0C-414D-92F9-84E28BCC9BC1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14" name="Rektangel: diagonala rundade hörn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A759052C-91A9-4E53-9202-7C42793BAC33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15" name="Rektangel: diagonala rundade hörn 14">
            <a:hlinkClick r:id="rId9" action="ppaction://hlinksldjump"/>
            <a:extLst>
              <a:ext uri="{FF2B5EF4-FFF2-40B4-BE49-F238E27FC236}">
                <a16:creationId xmlns:a16="http://schemas.microsoft.com/office/drawing/2014/main" xmlns="" id="{45BBF694-E8D3-417C-AAB3-4BAF62A031DC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16" name="Rektangel: rundade hörn 15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4D13C23-B7CC-4FEC-92D9-E8B6BFEF6136}"/>
              </a:ext>
            </a:extLst>
          </p:cNvPr>
          <p:cNvSpPr/>
          <p:nvPr/>
        </p:nvSpPr>
        <p:spPr>
          <a:xfrm>
            <a:off x="10863766" y="6230854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stories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lödesschema: Alternativ process 17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734D1BA3-B028-4517-BBBB-FB8B113D7C1F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19" name="Bild 18" descr="Hem">
            <a:hlinkClick r:id="rId11" action="ppaction://hlinksldjump"/>
            <a:extLst>
              <a:ext uri="{FF2B5EF4-FFF2-40B4-BE49-F238E27FC236}">
                <a16:creationId xmlns:a16="http://schemas.microsoft.com/office/drawing/2014/main" xmlns="" id="{0ECF04EF-D8A2-4C17-9659-66CE075FD4E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985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tbubbla: rektangel 9">
            <a:extLst>
              <a:ext uri="{FF2B5EF4-FFF2-40B4-BE49-F238E27FC236}">
                <a16:creationId xmlns:a16="http://schemas.microsoft.com/office/drawing/2014/main" xmlns="" id="{B95E231E-39D2-4FC5-832B-9310E1FC6BA9}"/>
              </a:ext>
            </a:extLst>
          </p:cNvPr>
          <p:cNvSpPr/>
          <p:nvPr/>
        </p:nvSpPr>
        <p:spPr>
          <a:xfrm>
            <a:off x="815732" y="356856"/>
            <a:ext cx="5925588" cy="3503175"/>
          </a:xfrm>
          <a:prstGeom prst="wedgeRectCallout">
            <a:avLst/>
          </a:prstGeom>
          <a:blipFill dpi="0" rotWithShape="1">
            <a:blip r:embed="rId3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t="-31000" b="-31000"/>
            </a:stretch>
          </a:blipFill>
          <a:effectLst>
            <a:reflection endPos="39000" dist="50800" dir="5400000" sy="-100000" algn="bl" rotWithShape="0"/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graphicFrame>
        <p:nvGraphicFramePr>
          <p:cNvPr id="15" name="Tabell 14">
            <a:extLst>
              <a:ext uri="{FF2B5EF4-FFF2-40B4-BE49-F238E27FC236}">
                <a16:creationId xmlns:a16="http://schemas.microsoft.com/office/drawing/2014/main" xmlns="" id="{E8476ECC-15CF-4941-ADA5-D65D1D8AC6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21387"/>
              </p:ext>
            </p:extLst>
          </p:nvPr>
        </p:nvGraphicFramePr>
        <p:xfrm>
          <a:off x="6435348" y="4670953"/>
          <a:ext cx="5332149" cy="1082040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859737">
                  <a:extLst>
                    <a:ext uri="{9D8B030D-6E8A-4147-A177-3AD203B41FA5}">
                      <a16:colId xmlns:a16="http://schemas.microsoft.com/office/drawing/2014/main" xmlns="" val="321858320"/>
                    </a:ext>
                  </a:extLst>
                </a:gridCol>
                <a:gridCol w="615636">
                  <a:extLst>
                    <a:ext uri="{9D8B030D-6E8A-4147-A177-3AD203B41FA5}">
                      <a16:colId xmlns:a16="http://schemas.microsoft.com/office/drawing/2014/main" xmlns="" val="3710449241"/>
                    </a:ext>
                  </a:extLst>
                </a:gridCol>
                <a:gridCol w="606582">
                  <a:extLst>
                    <a:ext uri="{9D8B030D-6E8A-4147-A177-3AD203B41FA5}">
                      <a16:colId xmlns:a16="http://schemas.microsoft.com/office/drawing/2014/main" xmlns="" val="1216570289"/>
                    </a:ext>
                  </a:extLst>
                </a:gridCol>
                <a:gridCol w="606582">
                  <a:extLst>
                    <a:ext uri="{9D8B030D-6E8A-4147-A177-3AD203B41FA5}">
                      <a16:colId xmlns:a16="http://schemas.microsoft.com/office/drawing/2014/main" xmlns="" val="3552351368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xmlns="" val="1664626975"/>
                    </a:ext>
                  </a:extLst>
                </a:gridCol>
                <a:gridCol w="615636">
                  <a:extLst>
                    <a:ext uri="{9D8B030D-6E8A-4147-A177-3AD203B41FA5}">
                      <a16:colId xmlns:a16="http://schemas.microsoft.com/office/drawing/2014/main" xmlns="" val="4106777537"/>
                    </a:ext>
                  </a:extLst>
                </a:gridCol>
                <a:gridCol w="751437">
                  <a:extLst>
                    <a:ext uri="{9D8B030D-6E8A-4147-A177-3AD203B41FA5}">
                      <a16:colId xmlns:a16="http://schemas.microsoft.com/office/drawing/2014/main" xmlns="" val="716874986"/>
                    </a:ext>
                  </a:extLst>
                </a:gridCol>
                <a:gridCol w="633743">
                  <a:extLst>
                    <a:ext uri="{9D8B030D-6E8A-4147-A177-3AD203B41FA5}">
                      <a16:colId xmlns:a16="http://schemas.microsoft.com/office/drawing/2014/main" xmlns="" val="207167411"/>
                    </a:ext>
                  </a:extLst>
                </a:gridCol>
              </a:tblGrid>
              <a:tr h="350911">
                <a:tc>
                  <a:txBody>
                    <a:bodyPr/>
                    <a:lstStyle/>
                    <a:p>
                      <a:r>
                        <a:rPr lang="en-US" sz="1000" b="1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000" b="1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800" b="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000" b="1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Width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800" b="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000" b="1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Height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800" b="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000" b="1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800" b="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kg 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000" b="1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800" b="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kW]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000" b="1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Capacity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800" b="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m3/h 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000" b="1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DS-Out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800" b="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% 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6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7258677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SBP 90XL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5870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– 25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– 20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3602174342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SBP 120XL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– 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– 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08567876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SBP 200XL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– 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– 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1834509"/>
                  </a:ext>
                </a:extLst>
              </a:tr>
            </a:tbl>
          </a:graphicData>
        </a:graphic>
      </p:graphicFrame>
      <p:sp>
        <p:nvSpPr>
          <p:cNvPr id="20" name="textruta 19">
            <a:extLst>
              <a:ext uri="{FF2B5EF4-FFF2-40B4-BE49-F238E27FC236}">
                <a16:creationId xmlns:a16="http://schemas.microsoft.com/office/drawing/2014/main" xmlns="" id="{A3D19EA4-728A-4786-B46A-7F6C91932814}"/>
              </a:ext>
            </a:extLst>
          </p:cNvPr>
          <p:cNvSpPr txBox="1"/>
          <p:nvPr/>
        </p:nvSpPr>
        <p:spPr>
          <a:xfrm>
            <a:off x="815732" y="1156873"/>
            <a:ext cx="2643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/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Specifications</a:t>
            </a:r>
          </a:p>
        </p:txBody>
      </p:sp>
      <p:grpSp>
        <p:nvGrpSpPr>
          <p:cNvPr id="72" name="Grupp 71">
            <a:extLst>
              <a:ext uri="{FF2B5EF4-FFF2-40B4-BE49-F238E27FC236}">
                <a16:creationId xmlns:a16="http://schemas.microsoft.com/office/drawing/2014/main" xmlns="" id="{C1B30A22-E9D2-4A26-A952-64F05AA432A4}"/>
              </a:ext>
            </a:extLst>
          </p:cNvPr>
          <p:cNvGrpSpPr/>
          <p:nvPr/>
        </p:nvGrpSpPr>
        <p:grpSpPr>
          <a:xfrm>
            <a:off x="527576" y="2210043"/>
            <a:ext cx="5500521" cy="3490593"/>
            <a:chOff x="751246" y="1903670"/>
            <a:chExt cx="5500521" cy="3490593"/>
          </a:xfrm>
        </p:grpSpPr>
        <p:pic>
          <p:nvPicPr>
            <p:cNvPr id="25" name="Bildobjekt 24" descr="En bild som visar möbler&#10;&#10;Beskrivning genererad med hög exakthet">
              <a:extLst>
                <a:ext uri="{FF2B5EF4-FFF2-40B4-BE49-F238E27FC236}">
                  <a16:creationId xmlns:a16="http://schemas.microsoft.com/office/drawing/2014/main" xmlns="" id="{1FD68550-006A-4DC6-B32B-B3A365428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246" y="2154456"/>
              <a:ext cx="5500521" cy="3239807"/>
            </a:xfrm>
            <a:prstGeom prst="rect">
              <a:avLst/>
            </a:prstGeom>
          </p:spPr>
        </p:pic>
        <p:cxnSp>
          <p:nvCxnSpPr>
            <p:cNvPr id="24" name="Rak pilkoppling 23">
              <a:extLst>
                <a:ext uri="{FF2B5EF4-FFF2-40B4-BE49-F238E27FC236}">
                  <a16:creationId xmlns:a16="http://schemas.microsoft.com/office/drawing/2014/main" xmlns="" id="{067C8005-4620-4287-A3E3-2568960C7F58}"/>
                </a:ext>
              </a:extLst>
            </p:cNvPr>
            <p:cNvCxnSpPr>
              <a:cxnSpLocks/>
            </p:cNvCxnSpPr>
            <p:nvPr/>
          </p:nvCxnSpPr>
          <p:spPr>
            <a:xfrm>
              <a:off x="1103308" y="2247915"/>
              <a:ext cx="0" cy="303574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ruta 25">
              <a:extLst>
                <a:ext uri="{FF2B5EF4-FFF2-40B4-BE49-F238E27FC236}">
                  <a16:creationId xmlns:a16="http://schemas.microsoft.com/office/drawing/2014/main" xmlns="" id="{B7815742-34A5-4599-97F1-3158814A127A}"/>
                </a:ext>
              </a:extLst>
            </p:cNvPr>
            <p:cNvSpPr txBox="1"/>
            <p:nvPr/>
          </p:nvSpPr>
          <p:spPr>
            <a:xfrm>
              <a:off x="806941" y="1903670"/>
              <a:ext cx="646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Maturing chamber</a:t>
              </a:r>
            </a:p>
          </p:txBody>
        </p:sp>
        <p:cxnSp>
          <p:nvCxnSpPr>
            <p:cNvPr id="27" name="Rak pilkoppling 26">
              <a:extLst>
                <a:ext uri="{FF2B5EF4-FFF2-40B4-BE49-F238E27FC236}">
                  <a16:creationId xmlns:a16="http://schemas.microsoft.com/office/drawing/2014/main" xmlns="" id="{8720DAA2-9D50-4ED5-815F-B4E2509D20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82024" y="2276490"/>
              <a:ext cx="279996" cy="555610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ruta 29">
              <a:extLst>
                <a:ext uri="{FF2B5EF4-FFF2-40B4-BE49-F238E27FC236}">
                  <a16:creationId xmlns:a16="http://schemas.microsoft.com/office/drawing/2014/main" xmlns="" id="{56D68296-F441-4DAA-AE43-414C991992A0}"/>
                </a:ext>
              </a:extLst>
            </p:cNvPr>
            <p:cNvSpPr txBox="1"/>
            <p:nvPr/>
          </p:nvSpPr>
          <p:spPr>
            <a:xfrm>
              <a:off x="1983429" y="2078591"/>
              <a:ext cx="6487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Ploughs</a:t>
              </a:r>
            </a:p>
          </p:txBody>
        </p:sp>
        <p:cxnSp>
          <p:nvCxnSpPr>
            <p:cNvPr id="31" name="Rak pilkoppling 30">
              <a:extLst>
                <a:ext uri="{FF2B5EF4-FFF2-40B4-BE49-F238E27FC236}">
                  <a16:creationId xmlns:a16="http://schemas.microsoft.com/office/drawing/2014/main" xmlns="" id="{59C10911-7BA7-4BBC-B46A-7CC372A6CC8C}"/>
                </a:ext>
              </a:extLst>
            </p:cNvPr>
            <p:cNvCxnSpPr>
              <a:cxnSpLocks/>
            </p:cNvCxnSpPr>
            <p:nvPr/>
          </p:nvCxnSpPr>
          <p:spPr>
            <a:xfrm>
              <a:off x="3528845" y="2533665"/>
              <a:ext cx="138114" cy="690562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ruta 31">
              <a:extLst>
                <a:ext uri="{FF2B5EF4-FFF2-40B4-BE49-F238E27FC236}">
                  <a16:creationId xmlns:a16="http://schemas.microsoft.com/office/drawing/2014/main" xmlns="" id="{2F9387E3-8304-4D70-A8EE-68AC76A8C974}"/>
                </a:ext>
              </a:extLst>
            </p:cNvPr>
            <p:cNvSpPr txBox="1"/>
            <p:nvPr/>
          </p:nvSpPr>
          <p:spPr>
            <a:xfrm>
              <a:off x="3179556" y="2335801"/>
              <a:ext cx="7133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Filter belt</a:t>
              </a:r>
            </a:p>
          </p:txBody>
        </p:sp>
        <p:cxnSp>
          <p:nvCxnSpPr>
            <p:cNvPr id="34" name="Rak pilkoppling 33">
              <a:extLst>
                <a:ext uri="{FF2B5EF4-FFF2-40B4-BE49-F238E27FC236}">
                  <a16:creationId xmlns:a16="http://schemas.microsoft.com/office/drawing/2014/main" xmlns="" id="{DBAF8FD2-E0D6-4F6C-BE5D-90042F2759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19192" y="2824177"/>
              <a:ext cx="376478" cy="725672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ruta 34">
              <a:extLst>
                <a:ext uri="{FF2B5EF4-FFF2-40B4-BE49-F238E27FC236}">
                  <a16:creationId xmlns:a16="http://schemas.microsoft.com/office/drawing/2014/main" xmlns="" id="{6858A32B-7BFF-48ED-8880-C9C607C5DEF1}"/>
                </a:ext>
              </a:extLst>
            </p:cNvPr>
            <p:cNvSpPr txBox="1"/>
            <p:nvPr/>
          </p:nvSpPr>
          <p:spPr>
            <a:xfrm>
              <a:off x="4618755" y="2642278"/>
              <a:ext cx="4607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Sled</a:t>
              </a:r>
            </a:p>
          </p:txBody>
        </p:sp>
        <p:cxnSp>
          <p:nvCxnSpPr>
            <p:cNvPr id="38" name="Rak pilkoppling 37">
              <a:extLst>
                <a:ext uri="{FF2B5EF4-FFF2-40B4-BE49-F238E27FC236}">
                  <a16:creationId xmlns:a16="http://schemas.microsoft.com/office/drawing/2014/main" xmlns="" id="{2B8EAAA0-5DAE-435A-8ADA-F11C15F8FE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51604" y="2938477"/>
              <a:ext cx="339379" cy="683208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ruta 38">
              <a:extLst>
                <a:ext uri="{FF2B5EF4-FFF2-40B4-BE49-F238E27FC236}">
                  <a16:creationId xmlns:a16="http://schemas.microsoft.com/office/drawing/2014/main" xmlns="" id="{2F00593A-38D6-4F58-B059-0ADEA701921D}"/>
                </a:ext>
              </a:extLst>
            </p:cNvPr>
            <p:cNvSpPr txBox="1"/>
            <p:nvPr/>
          </p:nvSpPr>
          <p:spPr>
            <a:xfrm>
              <a:off x="5051603" y="2757351"/>
              <a:ext cx="80959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Drum roller</a:t>
              </a:r>
            </a:p>
          </p:txBody>
        </p:sp>
        <p:cxnSp>
          <p:nvCxnSpPr>
            <p:cNvPr id="48" name="Rak pilkoppling 47">
              <a:extLst>
                <a:ext uri="{FF2B5EF4-FFF2-40B4-BE49-F238E27FC236}">
                  <a16:creationId xmlns:a16="http://schemas.microsoft.com/office/drawing/2014/main" xmlns="" id="{9075E71E-17CA-43AB-ABAC-00F7A5BD26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48102" y="2657490"/>
              <a:ext cx="242718" cy="606410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ruta 48">
              <a:extLst>
                <a:ext uri="{FF2B5EF4-FFF2-40B4-BE49-F238E27FC236}">
                  <a16:creationId xmlns:a16="http://schemas.microsoft.com/office/drawing/2014/main" xmlns="" id="{A7642109-28AB-4EB6-AF93-4395D59EB311}"/>
                </a:ext>
              </a:extLst>
            </p:cNvPr>
            <p:cNvSpPr txBox="1"/>
            <p:nvPr/>
          </p:nvSpPr>
          <p:spPr>
            <a:xfrm>
              <a:off x="3860290" y="2467867"/>
              <a:ext cx="49122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Ramp</a:t>
              </a:r>
            </a:p>
          </p:txBody>
        </p:sp>
        <p:cxnSp>
          <p:nvCxnSpPr>
            <p:cNvPr id="58" name="Rak pilkoppling 57">
              <a:extLst>
                <a:ext uri="{FF2B5EF4-FFF2-40B4-BE49-F238E27FC236}">
                  <a16:creationId xmlns:a16="http://schemas.microsoft.com/office/drawing/2014/main" xmlns="" id="{BEC6B916-7C12-4B65-95A4-DE428604E75D}"/>
                </a:ext>
              </a:extLst>
            </p:cNvPr>
            <p:cNvCxnSpPr>
              <a:cxnSpLocks/>
              <a:stCxn id="60" idx="0"/>
            </p:cNvCxnSpPr>
            <p:nvPr/>
          </p:nvCxnSpPr>
          <p:spPr>
            <a:xfrm flipV="1">
              <a:off x="3697997" y="3897550"/>
              <a:ext cx="70057" cy="826318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ruta 59">
              <a:extLst>
                <a:ext uri="{FF2B5EF4-FFF2-40B4-BE49-F238E27FC236}">
                  <a16:creationId xmlns:a16="http://schemas.microsoft.com/office/drawing/2014/main" xmlns="" id="{FE3D025D-9F69-415F-ABB0-0D96228DA490}"/>
                </a:ext>
              </a:extLst>
            </p:cNvPr>
            <p:cNvSpPr txBox="1"/>
            <p:nvPr/>
          </p:nvSpPr>
          <p:spPr>
            <a:xfrm>
              <a:off x="3300155" y="4723868"/>
              <a:ext cx="7956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900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Pneumatic</a:t>
              </a:r>
              <a:r>
                <a:rPr lang="sv-SE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v-SE" sz="900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belt</a:t>
              </a:r>
              <a:r>
                <a:rPr lang="sv-SE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tension</a:t>
              </a:r>
              <a:endParaRPr lang="en-US" sz="900" dirty="0">
                <a:ln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7" name="textruta 76">
            <a:extLst>
              <a:ext uri="{FF2B5EF4-FFF2-40B4-BE49-F238E27FC236}">
                <a16:creationId xmlns:a16="http://schemas.microsoft.com/office/drawing/2014/main" xmlns="" id="{B8C1A261-DB39-4E72-8514-805C169B7592}"/>
              </a:ext>
            </a:extLst>
          </p:cNvPr>
          <p:cNvSpPr txBox="1"/>
          <p:nvPr/>
        </p:nvSpPr>
        <p:spPr>
          <a:xfrm>
            <a:off x="815733" y="790473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SALTEC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Belt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Press - SBP</a:t>
            </a:r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xmlns="" id="{7FD3A7A9-2530-4244-8F53-6F9030FC1FED}"/>
              </a:ext>
            </a:extLst>
          </p:cNvPr>
          <p:cNvGrpSpPr/>
          <p:nvPr/>
        </p:nvGrpSpPr>
        <p:grpSpPr>
          <a:xfrm>
            <a:off x="6199134" y="1714993"/>
            <a:ext cx="5551428" cy="2697461"/>
            <a:chOff x="6307509" y="1839255"/>
            <a:chExt cx="5551428" cy="2697461"/>
          </a:xfrm>
        </p:grpSpPr>
        <p:pic>
          <p:nvPicPr>
            <p:cNvPr id="62" name="Bildobjekt 61" descr="En bild som visar text&#10;&#10;Beskrivning genererad med hög exakthet">
              <a:extLst>
                <a:ext uri="{FF2B5EF4-FFF2-40B4-BE49-F238E27FC236}">
                  <a16:creationId xmlns:a16="http://schemas.microsoft.com/office/drawing/2014/main" xmlns="" id="{DF6EBA8E-2CE5-4993-8547-CDFAFC146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4403" y="2101328"/>
              <a:ext cx="4771029" cy="2091611"/>
            </a:xfrm>
            <a:prstGeom prst="rect">
              <a:avLst/>
            </a:prstGeom>
          </p:spPr>
        </p:pic>
        <p:sp>
          <p:nvSpPr>
            <p:cNvPr id="63" name="textruta 62">
              <a:extLst>
                <a:ext uri="{FF2B5EF4-FFF2-40B4-BE49-F238E27FC236}">
                  <a16:creationId xmlns:a16="http://schemas.microsoft.com/office/drawing/2014/main" xmlns="" id="{73ACCB16-B973-4E54-90AE-6F10D8BA7F67}"/>
                </a:ext>
              </a:extLst>
            </p:cNvPr>
            <p:cNvSpPr txBox="1"/>
            <p:nvPr/>
          </p:nvSpPr>
          <p:spPr>
            <a:xfrm>
              <a:off x="6307509" y="2962467"/>
              <a:ext cx="567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Sludge mixer</a:t>
              </a:r>
            </a:p>
          </p:txBody>
        </p:sp>
        <p:sp>
          <p:nvSpPr>
            <p:cNvPr id="64" name="textruta 63">
              <a:extLst>
                <a:ext uri="{FF2B5EF4-FFF2-40B4-BE49-F238E27FC236}">
                  <a16:creationId xmlns:a16="http://schemas.microsoft.com/office/drawing/2014/main" xmlns="" id="{4C8534A2-4EF8-4AEB-997B-D5D03AEA6008}"/>
                </a:ext>
              </a:extLst>
            </p:cNvPr>
            <p:cNvSpPr txBox="1"/>
            <p:nvPr/>
          </p:nvSpPr>
          <p:spPr>
            <a:xfrm>
              <a:off x="6534286" y="3574484"/>
              <a:ext cx="7225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Min. 2-5m</a:t>
              </a:r>
            </a:p>
          </p:txBody>
        </p:sp>
        <p:sp>
          <p:nvSpPr>
            <p:cNvPr id="65" name="textruta 64">
              <a:extLst>
                <a:ext uri="{FF2B5EF4-FFF2-40B4-BE49-F238E27FC236}">
                  <a16:creationId xmlns:a16="http://schemas.microsoft.com/office/drawing/2014/main" xmlns="" id="{4A2E6C1A-BC95-4003-8727-058CA1E98342}"/>
                </a:ext>
              </a:extLst>
            </p:cNvPr>
            <p:cNvSpPr txBox="1"/>
            <p:nvPr/>
          </p:nvSpPr>
          <p:spPr>
            <a:xfrm>
              <a:off x="7006754" y="1843848"/>
              <a:ext cx="10519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Flush water pipe</a:t>
              </a:r>
            </a:p>
            <a:p>
              <a:pPr algn="ctr"/>
              <a:r>
                <a:rPr lang="sv-SE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Roller</a:t>
              </a:r>
            </a:p>
          </p:txBody>
        </p:sp>
        <p:sp>
          <p:nvSpPr>
            <p:cNvPr id="66" name="textruta 65">
              <a:extLst>
                <a:ext uri="{FF2B5EF4-FFF2-40B4-BE49-F238E27FC236}">
                  <a16:creationId xmlns:a16="http://schemas.microsoft.com/office/drawing/2014/main" xmlns="" id="{FED378C8-2C9A-4DCE-B4FB-CA2B4212F199}"/>
                </a:ext>
              </a:extLst>
            </p:cNvPr>
            <p:cNvSpPr txBox="1"/>
            <p:nvPr/>
          </p:nvSpPr>
          <p:spPr>
            <a:xfrm>
              <a:off x="8823230" y="1839255"/>
              <a:ext cx="10504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Flush </a:t>
              </a:r>
              <a:r>
                <a:rPr lang="sv-SE" sz="900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r>
                <a:rPr lang="sv-SE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v-SE" sz="900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pipe</a:t>
              </a:r>
              <a:endParaRPr lang="sv-SE" sz="900" dirty="0">
                <a:ln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sv-SE" sz="900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Upper</a:t>
              </a:r>
              <a:r>
                <a:rPr lang="sv-SE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v-SE" sz="900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belt</a:t>
              </a:r>
              <a:r>
                <a:rPr lang="sv-SE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900" dirty="0">
                <a:ln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textruta 66">
              <a:extLst>
                <a:ext uri="{FF2B5EF4-FFF2-40B4-BE49-F238E27FC236}">
                  <a16:creationId xmlns:a16="http://schemas.microsoft.com/office/drawing/2014/main" xmlns="" id="{22C75994-B2A4-4915-BF37-9E7608918DC0}"/>
                </a:ext>
              </a:extLst>
            </p:cNvPr>
            <p:cNvSpPr txBox="1"/>
            <p:nvPr/>
          </p:nvSpPr>
          <p:spPr>
            <a:xfrm>
              <a:off x="9819757" y="1839255"/>
              <a:ext cx="799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STAMM</a:t>
              </a:r>
            </a:p>
            <a:p>
              <a:pPr algn="ctr"/>
              <a:r>
                <a:rPr lang="sv-SE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flush </a:t>
              </a:r>
              <a:r>
                <a:rPr lang="sv-SE" sz="900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pipe</a:t>
              </a:r>
              <a:endParaRPr lang="en-US" sz="900" dirty="0">
                <a:ln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ruta 67">
              <a:extLst>
                <a:ext uri="{FF2B5EF4-FFF2-40B4-BE49-F238E27FC236}">
                  <a16:creationId xmlns:a16="http://schemas.microsoft.com/office/drawing/2014/main" xmlns="" id="{73B888A0-0E4B-4AD4-8053-B69F0A55751E}"/>
                </a:ext>
              </a:extLst>
            </p:cNvPr>
            <p:cNvSpPr txBox="1"/>
            <p:nvPr/>
          </p:nvSpPr>
          <p:spPr>
            <a:xfrm>
              <a:off x="10870185" y="1903300"/>
              <a:ext cx="79978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Ventilation</a:t>
              </a:r>
              <a:endParaRPr lang="en-US" sz="900" dirty="0">
                <a:ln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extruta 68">
              <a:extLst>
                <a:ext uri="{FF2B5EF4-FFF2-40B4-BE49-F238E27FC236}">
                  <a16:creationId xmlns:a16="http://schemas.microsoft.com/office/drawing/2014/main" xmlns="" id="{2F13D393-CC79-408D-A040-3AAB6096194B}"/>
                </a:ext>
              </a:extLst>
            </p:cNvPr>
            <p:cNvSpPr txBox="1"/>
            <p:nvPr/>
          </p:nvSpPr>
          <p:spPr>
            <a:xfrm>
              <a:off x="9048544" y="3966012"/>
              <a:ext cx="799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900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Filtrate</a:t>
              </a:r>
              <a:r>
                <a:rPr lang="sv-SE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v-SE" sz="900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r>
                <a:rPr lang="sv-SE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outlet</a:t>
              </a:r>
              <a:endParaRPr lang="en-US" sz="900" dirty="0">
                <a:ln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textruta 69">
              <a:extLst>
                <a:ext uri="{FF2B5EF4-FFF2-40B4-BE49-F238E27FC236}">
                  <a16:creationId xmlns:a16="http://schemas.microsoft.com/office/drawing/2014/main" xmlns="" id="{1D6B0086-9783-4F04-9DE0-3DA15C955C98}"/>
                </a:ext>
              </a:extLst>
            </p:cNvPr>
            <p:cNvSpPr txBox="1"/>
            <p:nvPr/>
          </p:nvSpPr>
          <p:spPr>
            <a:xfrm>
              <a:off x="10157799" y="4167384"/>
              <a:ext cx="799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900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Filtrate</a:t>
              </a:r>
              <a:r>
                <a:rPr lang="sv-SE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v-SE" sz="900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r>
                <a:rPr lang="sv-SE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outlet</a:t>
              </a:r>
              <a:endParaRPr lang="en-US" sz="900" dirty="0">
                <a:ln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ruta 70">
              <a:extLst>
                <a:ext uri="{FF2B5EF4-FFF2-40B4-BE49-F238E27FC236}">
                  <a16:creationId xmlns:a16="http://schemas.microsoft.com/office/drawing/2014/main" xmlns="" id="{0EF6DC7D-E939-459B-9A71-9A8CE1220D90}"/>
                </a:ext>
              </a:extLst>
            </p:cNvPr>
            <p:cNvSpPr txBox="1"/>
            <p:nvPr/>
          </p:nvSpPr>
          <p:spPr>
            <a:xfrm>
              <a:off x="10909477" y="4056771"/>
              <a:ext cx="9494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900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Dewatered</a:t>
              </a:r>
              <a:r>
                <a:rPr lang="sv-SE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v-SE" sz="900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sludge</a:t>
              </a:r>
              <a:r>
                <a:rPr lang="sv-SE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outlet</a:t>
              </a:r>
              <a:endParaRPr lang="en-US" sz="900" dirty="0">
                <a:ln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4" name="Rak pilkoppling 43">
              <a:extLst>
                <a:ext uri="{FF2B5EF4-FFF2-40B4-BE49-F238E27FC236}">
                  <a16:creationId xmlns:a16="http://schemas.microsoft.com/office/drawing/2014/main" xmlns="" id="{E8D2FA71-FACC-4474-AAE2-5EA9122F011A}"/>
                </a:ext>
              </a:extLst>
            </p:cNvPr>
            <p:cNvCxnSpPr>
              <a:cxnSpLocks/>
            </p:cNvCxnSpPr>
            <p:nvPr/>
          </p:nvCxnSpPr>
          <p:spPr>
            <a:xfrm>
              <a:off x="6856876" y="2756262"/>
              <a:ext cx="267832" cy="450391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ruta 46">
              <a:extLst>
                <a:ext uri="{FF2B5EF4-FFF2-40B4-BE49-F238E27FC236}">
                  <a16:creationId xmlns:a16="http://schemas.microsoft.com/office/drawing/2014/main" xmlns="" id="{588483C5-F845-43DD-88FE-FC6A3084F0B1}"/>
                </a:ext>
              </a:extLst>
            </p:cNvPr>
            <p:cNvSpPr txBox="1"/>
            <p:nvPr/>
          </p:nvSpPr>
          <p:spPr>
            <a:xfrm>
              <a:off x="6534286" y="2397671"/>
              <a:ext cx="567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Sludge inlet</a:t>
              </a:r>
            </a:p>
          </p:txBody>
        </p:sp>
      </p:grpSp>
      <p:sp>
        <p:nvSpPr>
          <p:cNvPr id="40" name="Rektangel: diagonala rundade hörn 39">
            <a:hlinkClick r:id="rId7" action="ppaction://hlinksldjump"/>
            <a:extLst>
              <a:ext uri="{FF2B5EF4-FFF2-40B4-BE49-F238E27FC236}">
                <a16:creationId xmlns:a16="http://schemas.microsoft.com/office/drawing/2014/main" xmlns="" id="{7037465F-1E2E-4B22-AE81-2B63AB09E97F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41" name="Rektangel: diagonala rundade hörn 40">
            <a:hlinkClick r:id="rId8" action="ppaction://hlinksldjump"/>
            <a:extLst>
              <a:ext uri="{FF2B5EF4-FFF2-40B4-BE49-F238E27FC236}">
                <a16:creationId xmlns:a16="http://schemas.microsoft.com/office/drawing/2014/main" xmlns="" id="{B9948FB7-0E0E-4F52-A46E-0E9ECEAE564C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42" name="Rektangel: diagonala rundade hörn 41">
            <a:hlinkClick r:id="rId9" action="ppaction://hlinksldjump"/>
            <a:extLst>
              <a:ext uri="{FF2B5EF4-FFF2-40B4-BE49-F238E27FC236}">
                <a16:creationId xmlns:a16="http://schemas.microsoft.com/office/drawing/2014/main" xmlns="" id="{A8B27726-459E-4982-BDFC-AA2638ECD9AB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50" name="Rektangel: rundade hörn 49">
            <a:extLst>
              <a:ext uri="{FF2B5EF4-FFF2-40B4-BE49-F238E27FC236}">
                <a16:creationId xmlns:a16="http://schemas.microsoft.com/office/drawing/2014/main" xmlns="" id="{F4911627-D9DE-4230-89C4-8FD0C601D67D}"/>
              </a:ext>
            </a:extLst>
          </p:cNvPr>
          <p:cNvSpPr/>
          <p:nvPr/>
        </p:nvSpPr>
        <p:spPr>
          <a:xfrm>
            <a:off x="9569508" y="6230854"/>
            <a:ext cx="1154905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ktangel: rundade hörn 5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3FD2D167-F520-4702-9365-12AF8C393A2E}"/>
              </a:ext>
            </a:extLst>
          </p:cNvPr>
          <p:cNvSpPr/>
          <p:nvPr/>
        </p:nvSpPr>
        <p:spPr>
          <a:xfrm>
            <a:off x="8275250" y="6230854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ktangel: rundade hörn 5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019C505-090B-431F-BE82-F11D7C60D609}"/>
              </a:ext>
            </a:extLst>
          </p:cNvPr>
          <p:cNvSpPr/>
          <p:nvPr/>
        </p:nvSpPr>
        <p:spPr>
          <a:xfrm>
            <a:off x="10863766" y="6230854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stories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Flödesschema: Alternativ process 52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9972C1F3-77EF-4EE8-AC3C-A97A2C955B02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54" name="Bild 53" descr="Hem">
            <a:hlinkClick r:id="rId12" action="ppaction://hlinksldjump"/>
            <a:extLst>
              <a:ext uri="{FF2B5EF4-FFF2-40B4-BE49-F238E27FC236}">
                <a16:creationId xmlns:a16="http://schemas.microsoft.com/office/drawing/2014/main" xmlns="" id="{C92A6F07-29FC-4FB9-ABCC-F7B2D84A3E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94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tbubbla: rektangel 9">
            <a:extLst>
              <a:ext uri="{FF2B5EF4-FFF2-40B4-BE49-F238E27FC236}">
                <a16:creationId xmlns:a16="http://schemas.microsoft.com/office/drawing/2014/main" xmlns="" id="{B95E231E-39D2-4FC5-832B-9310E1FC6BA9}"/>
              </a:ext>
            </a:extLst>
          </p:cNvPr>
          <p:cNvSpPr/>
          <p:nvPr/>
        </p:nvSpPr>
        <p:spPr>
          <a:xfrm>
            <a:off x="815732" y="356856"/>
            <a:ext cx="5925588" cy="3503175"/>
          </a:xfrm>
          <a:prstGeom prst="wedgeRectCallout">
            <a:avLst/>
          </a:prstGeom>
          <a:blipFill dpi="0" rotWithShape="1">
            <a:blip r:embed="rId3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t="-31000" b="-31000"/>
            </a:stretch>
          </a:blipFill>
          <a:effectLst>
            <a:reflection endPos="39000" dist="50800" dir="5400000" sy="-100000" algn="bl" rotWithShape="0"/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xmlns="" id="{155F4FC2-4DBE-4645-82D9-D9D7AAFF2664}"/>
              </a:ext>
            </a:extLst>
          </p:cNvPr>
          <p:cNvSpPr txBox="1"/>
          <p:nvPr/>
        </p:nvSpPr>
        <p:spPr>
          <a:xfrm>
            <a:off x="815732" y="1198999"/>
            <a:ext cx="2643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/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stories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xmlns="" id="{E3F10F23-FFB8-4B0C-AADC-7E47D37A9A3D}"/>
              </a:ext>
            </a:extLst>
          </p:cNvPr>
          <p:cNvSpPr txBox="1"/>
          <p:nvPr/>
        </p:nvSpPr>
        <p:spPr>
          <a:xfrm>
            <a:off x="815733" y="832599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SALTEC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Belt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Press - SBP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xmlns="" id="{0D277371-7A7D-408E-BE46-F249FA01CC9A}"/>
              </a:ext>
            </a:extLst>
          </p:cNvPr>
          <p:cNvSpPr txBox="1"/>
          <p:nvPr/>
        </p:nvSpPr>
        <p:spPr>
          <a:xfrm>
            <a:off x="838474" y="1873176"/>
            <a:ext cx="6221348" cy="1733808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Customer:      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Helgeland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smolt - Norway</a:t>
            </a:r>
          </a:p>
          <a:p>
            <a:pPr>
              <a:lnSpc>
                <a:spcPts val="16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Equipment:     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lines of sludge dewatering before drying unit.</a:t>
            </a:r>
          </a:p>
          <a:p>
            <a:pPr>
              <a:lnSpc>
                <a:spcPts val="1600"/>
              </a:lnSpc>
            </a:pPr>
            <a:endParaRPr lang="en-US" sz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 Line 1:</a:t>
            </a:r>
            <a:b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SBT 120XL dewatering table 1200mm with sludge sled + screw press.</a:t>
            </a:r>
          </a:p>
          <a:p>
            <a:pPr>
              <a:lnSpc>
                <a:spcPts val="1600"/>
              </a:lnSpc>
            </a:pPr>
            <a:endParaRPr lang="en-US" sz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 Line 2:</a:t>
            </a:r>
            <a:b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SBP 120 dewatering table with one press section.</a:t>
            </a:r>
          </a:p>
        </p:txBody>
      </p:sp>
      <p:pic>
        <p:nvPicPr>
          <p:cNvPr id="3" name="Bildobjekt 2" descr="En bild som visar elektronik&#10;&#10;Beskrivning genererad med hög exakthet">
            <a:extLst>
              <a:ext uri="{FF2B5EF4-FFF2-40B4-BE49-F238E27FC236}">
                <a16:creationId xmlns:a16="http://schemas.microsoft.com/office/drawing/2014/main" xmlns="" id="{FBDBD423-25AC-4F5A-BD31-042FA03A0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82" y="3973384"/>
            <a:ext cx="4530492" cy="1959786"/>
          </a:xfrm>
          <a:prstGeom prst="rect">
            <a:avLst/>
          </a:prstGeom>
        </p:spPr>
      </p:pic>
      <p:sp>
        <p:nvSpPr>
          <p:cNvPr id="17" name="textruta 16">
            <a:extLst>
              <a:ext uri="{FF2B5EF4-FFF2-40B4-BE49-F238E27FC236}">
                <a16:creationId xmlns:a16="http://schemas.microsoft.com/office/drawing/2014/main" xmlns="" id="{1647585A-974D-414D-9141-BB9E3077D791}"/>
              </a:ext>
            </a:extLst>
          </p:cNvPr>
          <p:cNvSpPr txBox="1"/>
          <p:nvPr/>
        </p:nvSpPr>
        <p:spPr>
          <a:xfrm>
            <a:off x="6551092" y="1873176"/>
            <a:ext cx="4494447" cy="148758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US" sz="1200" b="1" u="sng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after startup and first optimization:</a:t>
            </a:r>
          </a:p>
          <a:p>
            <a:pPr lvl="0"/>
            <a:endParaRPr lang="en-US" sz="1200" dirty="0">
              <a:solidFill>
                <a:srgbClr val="44546A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ts val="1600"/>
              </a:lnSpc>
            </a:pPr>
            <a:r>
              <a:rPr lang="en-US" sz="12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1:</a:t>
            </a:r>
            <a:br>
              <a:rPr lang="en-US" sz="12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Capacity: </a:t>
            </a:r>
            <a:r>
              <a:rPr lang="en-US" sz="12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m3/h</a:t>
            </a:r>
            <a:r>
              <a:rPr lang="en-US" sz="12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Dry substance: </a:t>
            </a:r>
            <a:r>
              <a:rPr lang="en-US" sz="12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18%</a:t>
            </a:r>
            <a:r>
              <a:rPr lang="en-US" sz="12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Reject:</a:t>
            </a:r>
            <a:r>
              <a:rPr lang="en-US" sz="12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150mg/l</a:t>
            </a:r>
          </a:p>
          <a:p>
            <a:pPr lvl="0">
              <a:lnSpc>
                <a:spcPts val="1600"/>
              </a:lnSpc>
            </a:pPr>
            <a:endParaRPr lang="sv-SE" sz="1200" dirty="0">
              <a:solidFill>
                <a:srgbClr val="44546A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ts val="1600"/>
              </a:lnSpc>
            </a:pPr>
            <a:r>
              <a:rPr lang="en-US" sz="12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2:</a:t>
            </a:r>
            <a:br>
              <a:rPr lang="en-US" sz="12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Capacity: </a:t>
            </a:r>
            <a:r>
              <a:rPr lang="en-US" sz="12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m3/h</a:t>
            </a:r>
            <a:r>
              <a:rPr lang="en-US" sz="12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Dry substance: </a:t>
            </a:r>
            <a:r>
              <a:rPr lang="en-US" sz="12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r>
              <a:rPr lang="en-US" sz="12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Reject:</a:t>
            </a:r>
            <a:r>
              <a:rPr lang="en-US" sz="12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50mg/l</a:t>
            </a:r>
          </a:p>
        </p:txBody>
      </p:sp>
      <p:sp>
        <p:nvSpPr>
          <p:cNvPr id="19" name="Rektangel: diagonala rundade hörn 18">
            <a:hlinkClick r:id="rId6" action="ppaction://hlinksldjump"/>
            <a:extLst>
              <a:ext uri="{FF2B5EF4-FFF2-40B4-BE49-F238E27FC236}">
                <a16:creationId xmlns:a16="http://schemas.microsoft.com/office/drawing/2014/main" xmlns="" id="{2FB06878-7D75-49AE-9443-2DE95B17DE5D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20" name="Rektangel: diagonala rundade hörn 19">
            <a:hlinkClick r:id="rId7" action="ppaction://hlinksldjump"/>
            <a:extLst>
              <a:ext uri="{FF2B5EF4-FFF2-40B4-BE49-F238E27FC236}">
                <a16:creationId xmlns:a16="http://schemas.microsoft.com/office/drawing/2014/main" xmlns="" id="{3F3079CD-C283-4F83-BDAF-2699B5791EC7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21" name="Rektangel: diagonala rundade hörn 20">
            <a:hlinkClick r:id="rId8" action="ppaction://hlinksldjump"/>
            <a:extLst>
              <a:ext uri="{FF2B5EF4-FFF2-40B4-BE49-F238E27FC236}">
                <a16:creationId xmlns:a16="http://schemas.microsoft.com/office/drawing/2014/main" xmlns="" id="{0B066067-C776-4FA0-91AB-9C0581C8D5D5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22" name="Rektangel: rundade hörn 21">
            <a:hlinkClick r:id="rId9" action="ppaction://hlinksldjump"/>
            <a:extLst>
              <a:ext uri="{FF2B5EF4-FFF2-40B4-BE49-F238E27FC236}">
                <a16:creationId xmlns:a16="http://schemas.microsoft.com/office/drawing/2014/main" xmlns="" id="{F023E16A-7B05-41E8-93F8-DFC1D6AA62FA}"/>
              </a:ext>
            </a:extLst>
          </p:cNvPr>
          <p:cNvSpPr/>
          <p:nvPr/>
        </p:nvSpPr>
        <p:spPr>
          <a:xfrm>
            <a:off x="9569508" y="6230854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ktangel: rundade hörn 2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434D10AE-BE86-4472-8A5E-78054624A035}"/>
              </a:ext>
            </a:extLst>
          </p:cNvPr>
          <p:cNvSpPr/>
          <p:nvPr/>
        </p:nvSpPr>
        <p:spPr>
          <a:xfrm>
            <a:off x="8275250" y="6230854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ktangel: rundade hörn 23">
            <a:extLst>
              <a:ext uri="{FF2B5EF4-FFF2-40B4-BE49-F238E27FC236}">
                <a16:creationId xmlns:a16="http://schemas.microsoft.com/office/drawing/2014/main" xmlns="" id="{114A090C-4E1B-4184-8ED6-1DCAB739F836}"/>
              </a:ext>
            </a:extLst>
          </p:cNvPr>
          <p:cNvSpPr/>
          <p:nvPr/>
        </p:nvSpPr>
        <p:spPr>
          <a:xfrm>
            <a:off x="10863766" y="6230854"/>
            <a:ext cx="1154905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stories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lödesschema: Alternativ process 24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2AA16993-856D-41E9-8E3A-FCBCD59E5672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26" name="Bild 25" descr="Hem">
            <a:hlinkClick r:id="rId11" action="ppaction://hlinksldjump"/>
            <a:extLst>
              <a:ext uri="{FF2B5EF4-FFF2-40B4-BE49-F238E27FC236}">
                <a16:creationId xmlns:a16="http://schemas.microsoft.com/office/drawing/2014/main" xmlns="" id="{91B6BA29-B1CF-44DF-87CB-7F820B318D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196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atbubbla: rektangel 15">
            <a:extLst>
              <a:ext uri="{FF2B5EF4-FFF2-40B4-BE49-F238E27FC236}">
                <a16:creationId xmlns:a16="http://schemas.microsoft.com/office/drawing/2014/main" xmlns="" id="{312F3780-20F6-403A-8C88-BBC2C5551892}"/>
              </a:ext>
            </a:extLst>
          </p:cNvPr>
          <p:cNvSpPr/>
          <p:nvPr/>
        </p:nvSpPr>
        <p:spPr>
          <a:xfrm>
            <a:off x="815732" y="356856"/>
            <a:ext cx="5925588" cy="3503175"/>
          </a:xfrm>
          <a:prstGeom prst="wedgeRectCallout">
            <a:avLst/>
          </a:prstGeom>
          <a:blipFill dpi="0" rotWithShape="1">
            <a:blip r:embed="rId3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t="-31000" b="-31000"/>
            </a:stretch>
          </a:blipFill>
          <a:effectLst>
            <a:reflection endPos="39000" dist="50800" dir="5400000" sy="-100000" algn="bl" rotWithShape="0"/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xmlns="" id="{ABDDF982-E178-40EA-94C5-4951BFE23031}"/>
              </a:ext>
            </a:extLst>
          </p:cNvPr>
          <p:cNvSpPr txBox="1"/>
          <p:nvPr/>
        </p:nvSpPr>
        <p:spPr>
          <a:xfrm>
            <a:off x="831130" y="1485228"/>
            <a:ext cx="5225298" cy="1421928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state-of-the-art press that combines the features of both a belt thickener and a belt filter press with 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capacity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reliability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en-US" sz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Specifically developed for continuous operation, high hydraulic throughput, low polymer usage, low maintenance, and long operational life in the highly corrosive environment of waste treatment.</a:t>
            </a:r>
          </a:p>
        </p:txBody>
      </p:sp>
      <p:sp>
        <p:nvSpPr>
          <p:cNvPr id="22" name="Rektangel: rundade hörn 21">
            <a:extLst>
              <a:ext uri="{FF2B5EF4-FFF2-40B4-BE49-F238E27FC236}">
                <a16:creationId xmlns:a16="http://schemas.microsoft.com/office/drawing/2014/main" xmlns="" id="{8E04EA6C-C442-459B-B62F-4E8055168759}"/>
              </a:ext>
            </a:extLst>
          </p:cNvPr>
          <p:cNvSpPr/>
          <p:nvPr/>
        </p:nvSpPr>
        <p:spPr>
          <a:xfrm>
            <a:off x="1002402" y="3341660"/>
            <a:ext cx="4213469" cy="2093228"/>
          </a:xfrm>
          <a:prstGeom prst="roundRect">
            <a:avLst>
              <a:gd name="adj" fmla="val 10226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3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203200" sx="99000" sy="99000" algn="ctr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44450" h="12700" prst="angle"/>
            <a:contourClr>
              <a:schemeClr val="bg2">
                <a:lumMod val="90000"/>
              </a:schemeClr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171450" lvl="0" indent="-171450" defTabSz="711200">
              <a:spcAft>
                <a:spcPts val="600"/>
              </a:spcAft>
            </a:pPr>
            <a:r>
              <a:rPr lang="en-US" sz="1200" b="1" dirty="0">
                <a:ln/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Multi-stage dewatering</a:t>
            </a:r>
            <a:r>
              <a:rPr lang="sv-SE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gravity thickening area for pre-dewatering.</a:t>
            </a:r>
            <a:endParaRPr lang="sv-SE" sz="1000" dirty="0">
              <a:ln/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Externally adjustable self-clearing plows.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pressure zone with up to 8 press rollers.</a:t>
            </a:r>
            <a:endParaRPr lang="sv-SE" sz="1000" dirty="0">
              <a:ln/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filtrate quality.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Compact and enclosed design to eliminate aerosol and </a:t>
            </a:r>
            <a:r>
              <a:rPr lang="en-US" sz="1000" dirty="0" err="1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odour</a:t>
            </a: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Rektangel: rundade hörn 12">
            <a:hlinkClick r:id="rId5" action="ppaction://hlinksldjump"/>
            <a:extLst>
              <a:ext uri="{FF2B5EF4-FFF2-40B4-BE49-F238E27FC236}">
                <a16:creationId xmlns:a16="http://schemas.microsoft.com/office/drawing/2014/main" xmlns="" id="{4FEC7BE0-A947-421B-9016-7901B622675F}"/>
              </a:ext>
            </a:extLst>
          </p:cNvPr>
          <p:cNvSpPr/>
          <p:nvPr/>
        </p:nvSpPr>
        <p:spPr>
          <a:xfrm>
            <a:off x="10654540" y="6208290"/>
            <a:ext cx="1156460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ktangel: rundade hörn 13">
            <a:hlinkClick r:id="rId6" action="ppaction://hlinksldjump"/>
            <a:extLst>
              <a:ext uri="{FF2B5EF4-FFF2-40B4-BE49-F238E27FC236}">
                <a16:creationId xmlns:a16="http://schemas.microsoft.com/office/drawing/2014/main" xmlns="" id="{7884B71C-69B2-48EB-83BE-82C45249FFED}"/>
              </a:ext>
            </a:extLst>
          </p:cNvPr>
          <p:cNvSpPr/>
          <p:nvPr/>
        </p:nvSpPr>
        <p:spPr>
          <a:xfrm>
            <a:off x="9360282" y="6208290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ktangel: rundade hörn 22">
            <a:extLst>
              <a:ext uri="{FF2B5EF4-FFF2-40B4-BE49-F238E27FC236}">
                <a16:creationId xmlns:a16="http://schemas.microsoft.com/office/drawing/2014/main" xmlns="" id="{455D9001-732C-4D5D-9CC0-E029684E18E3}"/>
              </a:ext>
            </a:extLst>
          </p:cNvPr>
          <p:cNvSpPr/>
          <p:nvPr/>
        </p:nvSpPr>
        <p:spPr>
          <a:xfrm>
            <a:off x="8066024" y="6208290"/>
            <a:ext cx="1154905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xmlns="" id="{931E4544-FC39-45FA-84CB-AF4F1D03CD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405" y="1826578"/>
            <a:ext cx="5268310" cy="3933994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xmlns="" id="{25A773A5-3A87-4123-B55B-B6378831D6F8}"/>
              </a:ext>
            </a:extLst>
          </p:cNvPr>
          <p:cNvSpPr txBox="1"/>
          <p:nvPr/>
        </p:nvSpPr>
        <p:spPr>
          <a:xfrm>
            <a:off x="831130" y="904501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SALTEC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Combo - SCP</a:t>
            </a:r>
          </a:p>
        </p:txBody>
      </p:sp>
      <p:sp>
        <p:nvSpPr>
          <p:cNvPr id="11" name="Rektangel: diagonala rundade hörn 10">
            <a:hlinkClick r:id="rId8" action="ppaction://hlinksldjump"/>
            <a:extLst>
              <a:ext uri="{FF2B5EF4-FFF2-40B4-BE49-F238E27FC236}">
                <a16:creationId xmlns:a16="http://schemas.microsoft.com/office/drawing/2014/main" xmlns="" id="{EAC44574-2B56-46B2-A2F9-4327365A7A84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15" name="Rektangel: diagonala rundade hörn 14">
            <a:hlinkClick r:id="rId9" action="ppaction://hlinksldjump"/>
            <a:extLst>
              <a:ext uri="{FF2B5EF4-FFF2-40B4-BE49-F238E27FC236}">
                <a16:creationId xmlns:a16="http://schemas.microsoft.com/office/drawing/2014/main" xmlns="" id="{90341220-0E8B-4D1F-9345-BBF96852C503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17" name="Rektangel: diagonala rundade hörn 1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57DE6074-FE70-458F-A67A-22297296865A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18" name="Flödesschema: Alternativ process 17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85AC606F-5B1C-4DEA-87E9-A7C4C4BFA94C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19" name="Bild 18" descr="Hem">
            <a:hlinkClick r:id="rId11" action="ppaction://hlinksldjump"/>
            <a:extLst>
              <a:ext uri="{FF2B5EF4-FFF2-40B4-BE49-F238E27FC236}">
                <a16:creationId xmlns:a16="http://schemas.microsoft.com/office/drawing/2014/main" xmlns="" id="{FF61AE64-F8FE-40BF-8439-3E0717A716B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822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tbubbla: rektangel 9">
            <a:extLst>
              <a:ext uri="{FF2B5EF4-FFF2-40B4-BE49-F238E27FC236}">
                <a16:creationId xmlns:a16="http://schemas.microsoft.com/office/drawing/2014/main" xmlns="" id="{B95E231E-39D2-4FC5-832B-9310E1FC6BA9}"/>
              </a:ext>
            </a:extLst>
          </p:cNvPr>
          <p:cNvSpPr/>
          <p:nvPr/>
        </p:nvSpPr>
        <p:spPr>
          <a:xfrm>
            <a:off x="815732" y="356856"/>
            <a:ext cx="5925588" cy="3503175"/>
          </a:xfrm>
          <a:prstGeom prst="wedgeRectCallout">
            <a:avLst/>
          </a:prstGeom>
          <a:blipFill dpi="0" rotWithShape="1">
            <a:blip r:embed="rId3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t="-31000" b="-31000"/>
            </a:stretch>
          </a:blipFill>
          <a:effectLst>
            <a:reflection endPos="39000" dist="50800" dir="5400000" sy="-100000" algn="bl" rotWithShape="0"/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ktangel: rundade hörn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9EF37284-F0F1-4777-A178-93CE3CE1039E}"/>
              </a:ext>
            </a:extLst>
          </p:cNvPr>
          <p:cNvSpPr/>
          <p:nvPr/>
        </p:nvSpPr>
        <p:spPr>
          <a:xfrm>
            <a:off x="10654540" y="6208290"/>
            <a:ext cx="1156460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ktangel: rundade hörn 13">
            <a:extLst>
              <a:ext uri="{FF2B5EF4-FFF2-40B4-BE49-F238E27FC236}">
                <a16:creationId xmlns:a16="http://schemas.microsoft.com/office/drawing/2014/main" xmlns="" id="{4D67B537-B837-48D1-8F80-DF177B16A935}"/>
              </a:ext>
            </a:extLst>
          </p:cNvPr>
          <p:cNvSpPr/>
          <p:nvPr/>
        </p:nvSpPr>
        <p:spPr>
          <a:xfrm>
            <a:off x="9360282" y="6208290"/>
            <a:ext cx="1154905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ktangel: rundade hörn 16">
            <a:hlinkClick r:id="rId6" action="ppaction://hlinksldjump"/>
            <a:extLst>
              <a:ext uri="{FF2B5EF4-FFF2-40B4-BE49-F238E27FC236}">
                <a16:creationId xmlns:a16="http://schemas.microsoft.com/office/drawing/2014/main" xmlns="" id="{4121E235-5637-4BF7-8499-9B129018B5BF}"/>
              </a:ext>
            </a:extLst>
          </p:cNvPr>
          <p:cNvSpPr/>
          <p:nvPr/>
        </p:nvSpPr>
        <p:spPr>
          <a:xfrm>
            <a:off x="8066024" y="6208290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xmlns="" id="{356D0E8C-C163-44AA-B681-C4F550F8A9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59" y="2246523"/>
            <a:ext cx="4977934" cy="3557216"/>
          </a:xfrm>
          <a:prstGeom prst="rect">
            <a:avLst/>
          </a:prstGeom>
        </p:spPr>
      </p:pic>
      <p:graphicFrame>
        <p:nvGraphicFramePr>
          <p:cNvPr id="13" name="Tabell 12">
            <a:extLst>
              <a:ext uri="{FF2B5EF4-FFF2-40B4-BE49-F238E27FC236}">
                <a16:creationId xmlns:a16="http://schemas.microsoft.com/office/drawing/2014/main" xmlns="" id="{A908A175-FFBB-4F4E-918F-0F1C66ECE8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216010"/>
              </p:ext>
            </p:extLst>
          </p:nvPr>
        </p:nvGraphicFramePr>
        <p:xfrm>
          <a:off x="6652420" y="3662306"/>
          <a:ext cx="4588557" cy="1615440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740457">
                  <a:extLst>
                    <a:ext uri="{9D8B030D-6E8A-4147-A177-3AD203B41FA5}">
                      <a16:colId xmlns:a16="http://schemas.microsoft.com/office/drawing/2014/main" xmlns="" val="321858320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xmlns="" val="3710449241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xmlns="" val="1216570289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xmlns="" val="3552351368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xmlns="" val="1664626975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xmlns="" val="4106777537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xmlns="" val="716874986"/>
                    </a:ext>
                  </a:extLst>
                </a:gridCol>
              </a:tblGrid>
              <a:tr h="350911">
                <a:tc>
                  <a:txBody>
                    <a:bodyPr/>
                    <a:lstStyle/>
                    <a:p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  <a:endParaRPr lang="sv-SE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sv-SE" sz="9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endParaRPr lang="sv-SE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sv-SE" sz="9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Width</a:t>
                      </a:r>
                      <a:endParaRPr lang="sv-SE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sv-SE" sz="9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Height</a:t>
                      </a:r>
                      <a:endParaRPr lang="sv-SE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sv-SE" sz="9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</a:t>
                      </a:r>
                      <a:endParaRPr lang="sv-SE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kg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kW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DS-</a:t>
                      </a:r>
                      <a:r>
                        <a:rPr lang="sv-SE" sz="9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</a:t>
                      </a:r>
                      <a:endParaRPr lang="sv-SE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%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7258677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SCP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– 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02174342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SCP 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– 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08567876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SCP 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– 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1834509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SCP 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– 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7814594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SCP 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– 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673296446"/>
                  </a:ext>
                </a:extLst>
              </a:tr>
            </a:tbl>
          </a:graphicData>
        </a:graphic>
      </p:graphicFrame>
      <p:sp>
        <p:nvSpPr>
          <p:cNvPr id="16" name="textruta 15">
            <a:extLst>
              <a:ext uri="{FF2B5EF4-FFF2-40B4-BE49-F238E27FC236}">
                <a16:creationId xmlns:a16="http://schemas.microsoft.com/office/drawing/2014/main" xmlns="" id="{24507B70-941F-4393-B9DB-2CE7E56100B7}"/>
              </a:ext>
            </a:extLst>
          </p:cNvPr>
          <p:cNvSpPr txBox="1"/>
          <p:nvPr/>
        </p:nvSpPr>
        <p:spPr>
          <a:xfrm>
            <a:off x="1234978" y="1221756"/>
            <a:ext cx="2643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/>
                <a:solidFill>
                  <a:srgbClr val="1E61A7"/>
                </a:solidFill>
                <a:latin typeface="DIN-Medium" panose="02000603000000000000" pitchFamily="50" charset="0"/>
              </a:rPr>
              <a:t>Technical Specifications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xmlns="" id="{DD9CEE50-A152-426A-A75E-F0450F3EF7BC}"/>
              </a:ext>
            </a:extLst>
          </p:cNvPr>
          <p:cNvSpPr txBox="1"/>
          <p:nvPr/>
        </p:nvSpPr>
        <p:spPr>
          <a:xfrm>
            <a:off x="1222132" y="821646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SALTEC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Combo - SCP</a:t>
            </a:r>
          </a:p>
        </p:txBody>
      </p:sp>
      <p:sp>
        <p:nvSpPr>
          <p:cNvPr id="11" name="Rektangel: diagonala rundade hörn 10">
            <a:hlinkClick r:id="rId8" action="ppaction://hlinksldjump"/>
            <a:extLst>
              <a:ext uri="{FF2B5EF4-FFF2-40B4-BE49-F238E27FC236}">
                <a16:creationId xmlns:a16="http://schemas.microsoft.com/office/drawing/2014/main" xmlns="" id="{970821FC-450C-40E1-A751-7C40DAA42279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15" name="Rektangel: diagonala rundade hörn 14">
            <a:hlinkClick r:id="rId9" action="ppaction://hlinksldjump"/>
            <a:extLst>
              <a:ext uri="{FF2B5EF4-FFF2-40B4-BE49-F238E27FC236}">
                <a16:creationId xmlns:a16="http://schemas.microsoft.com/office/drawing/2014/main" xmlns="" id="{F52D5CD4-8FE4-41C3-9704-61801E89D39A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21" name="Rektangel: diagonala rundade hörn 2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4915017E-7225-4644-8202-846A7E9759B8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22" name="Flödesschema: Alternativ process 21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FDE6591D-DE9D-4DF0-8638-A403DBDAFEFF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23" name="Bild 22" descr="Hem">
            <a:hlinkClick r:id="rId11" action="ppaction://hlinksldjump"/>
            <a:extLst>
              <a:ext uri="{FF2B5EF4-FFF2-40B4-BE49-F238E27FC236}">
                <a16:creationId xmlns:a16="http://schemas.microsoft.com/office/drawing/2014/main" xmlns="" id="{495C4BBD-5CC5-4F29-A018-90D97176BA5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7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smtClean="0">
                <a:solidFill>
                  <a:srgbClr val="FF0000"/>
                </a:solidFill>
              </a:rPr>
              <a:t>IRISH SALES AGENT </a:t>
            </a:r>
            <a:r>
              <a:rPr lang="en-IE" dirty="0" smtClean="0"/>
              <a:t>data- Contact Val W Stone</a:t>
            </a:r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3017044"/>
            <a:ext cx="8572500" cy="1968500"/>
          </a:xfrm>
        </p:spPr>
      </p:pic>
    </p:spTree>
    <p:extLst>
      <p:ext uri="{BB962C8B-B14F-4D97-AF65-F5344CB8AC3E}">
        <p14:creationId xmlns:p14="http://schemas.microsoft.com/office/powerpoint/2010/main" val="341240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tbubbla: rektangel 9">
            <a:extLst>
              <a:ext uri="{FF2B5EF4-FFF2-40B4-BE49-F238E27FC236}">
                <a16:creationId xmlns:a16="http://schemas.microsoft.com/office/drawing/2014/main" xmlns="" id="{B95E231E-39D2-4FC5-832B-9310E1FC6BA9}"/>
              </a:ext>
            </a:extLst>
          </p:cNvPr>
          <p:cNvSpPr/>
          <p:nvPr/>
        </p:nvSpPr>
        <p:spPr>
          <a:xfrm>
            <a:off x="815732" y="356856"/>
            <a:ext cx="5925588" cy="3503175"/>
          </a:xfrm>
          <a:prstGeom prst="wedgeRectCallout">
            <a:avLst/>
          </a:prstGeom>
          <a:blipFill dpi="0" rotWithShape="1">
            <a:blip r:embed="rId3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t="-31000" b="-31000"/>
            </a:stretch>
          </a:blipFill>
          <a:effectLst>
            <a:reflection endPos="39000" dist="50800" dir="5400000" sy="-100000" algn="bl" rotWithShape="0"/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ktangel: rundade hörn 10">
            <a:extLst>
              <a:ext uri="{FF2B5EF4-FFF2-40B4-BE49-F238E27FC236}">
                <a16:creationId xmlns:a16="http://schemas.microsoft.com/office/drawing/2014/main" xmlns="" id="{EE0DB250-5DC7-423C-8AEA-A448F6DEC924}"/>
              </a:ext>
            </a:extLst>
          </p:cNvPr>
          <p:cNvSpPr/>
          <p:nvPr/>
        </p:nvSpPr>
        <p:spPr>
          <a:xfrm>
            <a:off x="10654540" y="6208290"/>
            <a:ext cx="1156460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ktangel: rundade hörn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03F39DE7-5B49-4137-AB94-6D793701F6DC}"/>
              </a:ext>
            </a:extLst>
          </p:cNvPr>
          <p:cNvSpPr/>
          <p:nvPr/>
        </p:nvSpPr>
        <p:spPr>
          <a:xfrm>
            <a:off x="9360282" y="6208290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ktangel: rundade hörn 12">
            <a:hlinkClick r:id="rId6" action="ppaction://hlinksldjump"/>
            <a:extLst>
              <a:ext uri="{FF2B5EF4-FFF2-40B4-BE49-F238E27FC236}">
                <a16:creationId xmlns:a16="http://schemas.microsoft.com/office/drawing/2014/main" xmlns="" id="{4E58FEDB-5EF5-4C2A-9C3F-8CDDAC04B9AF}"/>
              </a:ext>
            </a:extLst>
          </p:cNvPr>
          <p:cNvSpPr/>
          <p:nvPr/>
        </p:nvSpPr>
        <p:spPr>
          <a:xfrm>
            <a:off x="8066024" y="6208290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xmlns="" id="{A6260434-9C9E-4F9D-BCF6-9A76690946AF}"/>
              </a:ext>
            </a:extLst>
          </p:cNvPr>
          <p:cNvSpPr txBox="1"/>
          <p:nvPr/>
        </p:nvSpPr>
        <p:spPr>
          <a:xfrm>
            <a:off x="815732" y="635168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SALTEC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Combo - SCP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xmlns="" id="{BEC32D52-0A4B-40C2-A851-A7A86A130D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04" y="1193800"/>
            <a:ext cx="9949259" cy="4605113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xmlns="" id="{BCB7776C-A475-4776-B52F-D54B2342CB1D}"/>
              </a:ext>
            </a:extLst>
          </p:cNvPr>
          <p:cNvSpPr txBox="1"/>
          <p:nvPr/>
        </p:nvSpPr>
        <p:spPr>
          <a:xfrm>
            <a:off x="828578" y="1035278"/>
            <a:ext cx="2643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/>
                <a:solidFill>
                  <a:srgbClr val="1E61A7"/>
                </a:solidFill>
                <a:latin typeface="DIN-Medium" panose="02000603000000000000" pitchFamily="50" charset="0"/>
              </a:rPr>
              <a:t>Flow chart</a:t>
            </a:r>
          </a:p>
        </p:txBody>
      </p:sp>
      <p:sp>
        <p:nvSpPr>
          <p:cNvPr id="16" name="Rektangel: diagonala rundade hörn 15">
            <a:hlinkClick r:id="rId8" action="ppaction://hlinksldjump"/>
            <a:extLst>
              <a:ext uri="{FF2B5EF4-FFF2-40B4-BE49-F238E27FC236}">
                <a16:creationId xmlns:a16="http://schemas.microsoft.com/office/drawing/2014/main" xmlns="" id="{CB4C6D7F-328D-4C00-B31E-B59B5944C139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17" name="Rektangel: diagonala rundade hörn 16">
            <a:hlinkClick r:id="rId9" action="ppaction://hlinksldjump"/>
            <a:extLst>
              <a:ext uri="{FF2B5EF4-FFF2-40B4-BE49-F238E27FC236}">
                <a16:creationId xmlns:a16="http://schemas.microsoft.com/office/drawing/2014/main" xmlns="" id="{AF34F3A0-6603-47CC-9832-F40B6A9B8C80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18" name="Rektangel: diagonala rundade hörn 17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C37AAAD-0C33-4A07-B3A8-CC75DA166106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19" name="Flödesschema: Alternativ process 18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4B9C81F9-512D-4C2F-AFE6-FDE193108BB7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20" name="Bild 19" descr="Hem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6AD3224-32AD-45B7-BC84-0ADDAE76D1D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487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tbubbla: rektangel 14">
            <a:extLst>
              <a:ext uri="{FF2B5EF4-FFF2-40B4-BE49-F238E27FC236}">
                <a16:creationId xmlns:a16="http://schemas.microsoft.com/office/drawing/2014/main" xmlns="" id="{210FC950-388F-4407-B1F5-49731F274179}"/>
              </a:ext>
            </a:extLst>
          </p:cNvPr>
          <p:cNvSpPr/>
          <p:nvPr/>
        </p:nvSpPr>
        <p:spPr>
          <a:xfrm>
            <a:off x="815732" y="356856"/>
            <a:ext cx="5925588" cy="3503175"/>
          </a:xfrm>
          <a:prstGeom prst="wedgeRectCallout">
            <a:avLst/>
          </a:prstGeom>
          <a:blipFill dpi="0" rotWithShape="1">
            <a:blip r:embed="rId3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t="-31000" b="-31000"/>
            </a:stretch>
          </a:blipFill>
          <a:effectLst>
            <a:reflection endPos="39000" dist="50800" dir="5400000" sy="-100000" algn="bl" rotWithShape="0"/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xmlns="" id="{CEA9A3F4-1329-4217-8C55-78E99C7D15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51" y="2411530"/>
            <a:ext cx="5392868" cy="3024001"/>
          </a:xfrm>
          <a:prstGeom prst="rect">
            <a:avLst/>
          </a:prstGeom>
        </p:spPr>
      </p:pic>
      <p:sp>
        <p:nvSpPr>
          <p:cNvPr id="17" name="textruta 16">
            <a:extLst>
              <a:ext uri="{FF2B5EF4-FFF2-40B4-BE49-F238E27FC236}">
                <a16:creationId xmlns:a16="http://schemas.microsoft.com/office/drawing/2014/main" xmlns="" id="{F38A46ED-E327-41F5-855B-D440E0AA8E00}"/>
              </a:ext>
            </a:extLst>
          </p:cNvPr>
          <p:cNvSpPr txBox="1"/>
          <p:nvPr/>
        </p:nvSpPr>
        <p:spPr>
          <a:xfrm>
            <a:off x="815731" y="1492770"/>
            <a:ext cx="5575544" cy="646331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thickener for dewatering of municipal and industrial wastewater.</a:t>
            </a:r>
          </a:p>
          <a:p>
            <a:endParaRPr lang="en-US" sz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effective dewatering unit with excellent result.</a:t>
            </a:r>
          </a:p>
        </p:txBody>
      </p:sp>
      <p:sp>
        <p:nvSpPr>
          <p:cNvPr id="18" name="Rektangel: rundade hörn 17">
            <a:extLst>
              <a:ext uri="{FF2B5EF4-FFF2-40B4-BE49-F238E27FC236}">
                <a16:creationId xmlns:a16="http://schemas.microsoft.com/office/drawing/2014/main" xmlns="" id="{32D78BCB-38EB-470F-A63C-9FF5BF6499BE}"/>
              </a:ext>
            </a:extLst>
          </p:cNvPr>
          <p:cNvSpPr/>
          <p:nvPr/>
        </p:nvSpPr>
        <p:spPr>
          <a:xfrm>
            <a:off x="1292715" y="2844566"/>
            <a:ext cx="4245639" cy="2376725"/>
          </a:xfrm>
          <a:prstGeom prst="roundRect">
            <a:avLst>
              <a:gd name="adj" fmla="val 10226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3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203200" sx="99000" sy="99000" algn="ctr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44450" h="12700" prst="angle"/>
            <a:contourClr>
              <a:schemeClr val="bg2">
                <a:lumMod val="90000"/>
              </a:schemeClr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171450" lvl="0" indent="-171450" defTabSz="711200">
              <a:spcAft>
                <a:spcPts val="600"/>
              </a:spcAft>
            </a:pPr>
            <a:r>
              <a:rPr lang="en-US" sz="1200" b="1" dirty="0">
                <a:ln/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capacity, performance and reliability</a:t>
            </a:r>
            <a:r>
              <a:rPr lang="sv-SE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dewatering performance by ideal arrangement</a:t>
            </a:r>
            <a:b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rollers and high pressing.</a:t>
            </a:r>
            <a:endParaRPr lang="sv-SE" sz="1000" dirty="0">
              <a:ln/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cost for operation and maintenance.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wear and noise operation.</a:t>
            </a:r>
            <a:endParaRPr lang="sv-SE" sz="1000" dirty="0">
              <a:ln/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pressure zone with up to 8 press rollers.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Compact and enclosed design to eliminate aerosol and </a:t>
            </a:r>
            <a:r>
              <a:rPr lang="en-US" sz="1000" dirty="0" err="1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odour</a:t>
            </a: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ektangel: rundade hörn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F16F0D63-7881-4824-9EFE-0CC9A090F2FB}"/>
              </a:ext>
            </a:extLst>
          </p:cNvPr>
          <p:cNvSpPr/>
          <p:nvPr/>
        </p:nvSpPr>
        <p:spPr>
          <a:xfrm>
            <a:off x="10654540" y="6208290"/>
            <a:ext cx="1156460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ktangel: rundade hörn 13">
            <a:hlinkClick r:id="rId7" action="ppaction://hlinksldjump"/>
            <a:extLst>
              <a:ext uri="{FF2B5EF4-FFF2-40B4-BE49-F238E27FC236}">
                <a16:creationId xmlns:a16="http://schemas.microsoft.com/office/drawing/2014/main" xmlns="" id="{E5C29872-D6FF-407A-9B01-70557AA9F623}"/>
              </a:ext>
            </a:extLst>
          </p:cNvPr>
          <p:cNvSpPr/>
          <p:nvPr/>
        </p:nvSpPr>
        <p:spPr>
          <a:xfrm>
            <a:off x="9360282" y="6208290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ktangel: rundade hörn 21">
            <a:extLst>
              <a:ext uri="{FF2B5EF4-FFF2-40B4-BE49-F238E27FC236}">
                <a16:creationId xmlns:a16="http://schemas.microsoft.com/office/drawing/2014/main" xmlns="" id="{441BB707-693E-4EDE-A794-4C3712D69305}"/>
              </a:ext>
            </a:extLst>
          </p:cNvPr>
          <p:cNvSpPr/>
          <p:nvPr/>
        </p:nvSpPr>
        <p:spPr>
          <a:xfrm>
            <a:off x="8066024" y="6208290"/>
            <a:ext cx="1154905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xmlns="" id="{CAC9C568-7556-4CF7-B84F-ADC57DADC25E}"/>
              </a:ext>
            </a:extLst>
          </p:cNvPr>
          <p:cNvSpPr txBox="1"/>
          <p:nvPr/>
        </p:nvSpPr>
        <p:spPr>
          <a:xfrm>
            <a:off x="802885" y="939983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SALTEC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Belt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Filter Press - CP</a:t>
            </a:r>
          </a:p>
        </p:txBody>
      </p:sp>
      <p:sp>
        <p:nvSpPr>
          <p:cNvPr id="11" name="Rektangel: diagonala rundade hörn 10">
            <a:hlinkClick r:id="rId8" action="ppaction://hlinksldjump"/>
            <a:extLst>
              <a:ext uri="{FF2B5EF4-FFF2-40B4-BE49-F238E27FC236}">
                <a16:creationId xmlns:a16="http://schemas.microsoft.com/office/drawing/2014/main" xmlns="" id="{CEF442AC-3A1C-4916-A2F9-0BE05F303548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16" name="Rektangel: diagonala rundade hörn 15">
            <a:hlinkClick r:id="rId9" action="ppaction://hlinksldjump"/>
            <a:extLst>
              <a:ext uri="{FF2B5EF4-FFF2-40B4-BE49-F238E27FC236}">
                <a16:creationId xmlns:a16="http://schemas.microsoft.com/office/drawing/2014/main" xmlns="" id="{94C098BD-2075-4EA0-B337-56D828B5A365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19" name="Rektangel: diagonala rundade hörn 18">
            <a:hlinkClick r:id="rId10" action="ppaction://hlinksldjump"/>
            <a:extLst>
              <a:ext uri="{FF2B5EF4-FFF2-40B4-BE49-F238E27FC236}">
                <a16:creationId xmlns:a16="http://schemas.microsoft.com/office/drawing/2014/main" xmlns="" id="{38CB7B80-7BBB-4E1A-9B56-41BE05838136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20" name="Flödesschema: Alternativ process 19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9A7546C5-4103-4EFE-A60C-DA2E06957A7C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21" name="Bild 20" descr="Hem">
            <a:hlinkClick r:id="rId11" action="ppaction://hlinksldjump"/>
            <a:extLst>
              <a:ext uri="{FF2B5EF4-FFF2-40B4-BE49-F238E27FC236}">
                <a16:creationId xmlns:a16="http://schemas.microsoft.com/office/drawing/2014/main" xmlns="" id="{41E13CDC-0389-4530-9EB6-2C34C157D0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039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tbubbla: rektangel 9">
            <a:extLst>
              <a:ext uri="{FF2B5EF4-FFF2-40B4-BE49-F238E27FC236}">
                <a16:creationId xmlns:a16="http://schemas.microsoft.com/office/drawing/2014/main" xmlns="" id="{B95E231E-39D2-4FC5-832B-9310E1FC6BA9}"/>
              </a:ext>
            </a:extLst>
          </p:cNvPr>
          <p:cNvSpPr/>
          <p:nvPr/>
        </p:nvSpPr>
        <p:spPr>
          <a:xfrm>
            <a:off x="815732" y="356856"/>
            <a:ext cx="5925588" cy="3503175"/>
          </a:xfrm>
          <a:prstGeom prst="wedgeRectCallout">
            <a:avLst/>
          </a:prstGeom>
          <a:blipFill dpi="0" rotWithShape="1">
            <a:blip r:embed="rId3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t="-31000" b="-31000"/>
            </a:stretch>
          </a:blipFill>
          <a:effectLst>
            <a:reflection endPos="39000" dist="50800" dir="5400000" sy="-100000" algn="bl" rotWithShape="0"/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ktangel: rundade hörn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9EF37284-F0F1-4777-A178-93CE3CE1039E}"/>
              </a:ext>
            </a:extLst>
          </p:cNvPr>
          <p:cNvSpPr/>
          <p:nvPr/>
        </p:nvSpPr>
        <p:spPr>
          <a:xfrm>
            <a:off x="10646354" y="6208290"/>
            <a:ext cx="1156460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ktangel: rundade hörn 13">
            <a:extLst>
              <a:ext uri="{FF2B5EF4-FFF2-40B4-BE49-F238E27FC236}">
                <a16:creationId xmlns:a16="http://schemas.microsoft.com/office/drawing/2014/main" xmlns="" id="{4D67B537-B837-48D1-8F80-DF177B16A935}"/>
              </a:ext>
            </a:extLst>
          </p:cNvPr>
          <p:cNvSpPr/>
          <p:nvPr/>
        </p:nvSpPr>
        <p:spPr>
          <a:xfrm>
            <a:off x="9352096" y="6208290"/>
            <a:ext cx="1154905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ktangel: rundade hörn 16">
            <a:hlinkClick r:id="rId6" action="ppaction://hlinksldjump"/>
            <a:extLst>
              <a:ext uri="{FF2B5EF4-FFF2-40B4-BE49-F238E27FC236}">
                <a16:creationId xmlns:a16="http://schemas.microsoft.com/office/drawing/2014/main" xmlns="" id="{4121E235-5637-4BF7-8499-9B129018B5BF}"/>
              </a:ext>
            </a:extLst>
          </p:cNvPr>
          <p:cNvSpPr/>
          <p:nvPr/>
        </p:nvSpPr>
        <p:spPr>
          <a:xfrm>
            <a:off x="8057838" y="6208290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xmlns="" id="{D283E033-A2B1-4F20-ACDB-57D933C47743}"/>
              </a:ext>
            </a:extLst>
          </p:cNvPr>
          <p:cNvSpPr txBox="1"/>
          <p:nvPr/>
        </p:nvSpPr>
        <p:spPr>
          <a:xfrm>
            <a:off x="930178" y="1169826"/>
            <a:ext cx="2643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/>
                <a:solidFill>
                  <a:srgbClr val="1E61A7"/>
                </a:solidFill>
                <a:latin typeface="DIN-Medium" panose="02000603000000000000" pitchFamily="50" charset="0"/>
              </a:rPr>
              <a:t>Technical Specifications</a:t>
            </a:r>
          </a:p>
        </p:txBody>
      </p:sp>
      <p:graphicFrame>
        <p:nvGraphicFramePr>
          <p:cNvPr id="16" name="Tabell 15">
            <a:extLst>
              <a:ext uri="{FF2B5EF4-FFF2-40B4-BE49-F238E27FC236}">
                <a16:creationId xmlns:a16="http://schemas.microsoft.com/office/drawing/2014/main" xmlns="" id="{CE1A9F82-3EF3-4F87-95F6-15DE745AED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373221"/>
              </p:ext>
            </p:extLst>
          </p:nvPr>
        </p:nvGraphicFramePr>
        <p:xfrm>
          <a:off x="3759314" y="3953703"/>
          <a:ext cx="4893339" cy="1615440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892839">
                  <a:extLst>
                    <a:ext uri="{9D8B030D-6E8A-4147-A177-3AD203B41FA5}">
                      <a16:colId xmlns:a16="http://schemas.microsoft.com/office/drawing/2014/main" xmlns="" val="321858320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xmlns="" val="371044924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xmlns="" val="1216570289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xmlns="" val="3552351368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xmlns="" val="166462697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4106777537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xmlns="" val="716874986"/>
                    </a:ext>
                  </a:extLst>
                </a:gridCol>
              </a:tblGrid>
              <a:tr h="350911">
                <a:tc>
                  <a:txBody>
                    <a:bodyPr/>
                    <a:lstStyle/>
                    <a:p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  <a:endParaRPr lang="sv-SE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sv-SE" sz="9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sv-SE" sz="9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Width</a:t>
                      </a:r>
                      <a: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sv-SE" sz="9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Height</a:t>
                      </a:r>
                      <a: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sv-SE" sz="9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Capacity</a:t>
                      </a:r>
                      <a: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m3/h]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DS-</a:t>
                      </a:r>
                      <a:r>
                        <a:rPr lang="sv-SE" sz="9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</a:t>
                      </a:r>
                      <a: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%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</a:t>
                      </a:r>
                      <a:b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kW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7258677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 1200F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–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– 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02174342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 1600F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–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– 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08567876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 2000F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– 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– 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1834509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 2300F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– 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– 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54188808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 2600F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– 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– 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31044438"/>
                  </a:ext>
                </a:extLst>
              </a:tr>
            </a:tbl>
          </a:graphicData>
        </a:graphic>
      </p:graphicFrame>
      <p:pic>
        <p:nvPicPr>
          <p:cNvPr id="3" name="Bildobjekt 2" descr="En bild som visar text, karta&#10;&#10;Beskrivning genererad med mycket hög exakthet">
            <a:extLst>
              <a:ext uri="{FF2B5EF4-FFF2-40B4-BE49-F238E27FC236}">
                <a16:creationId xmlns:a16="http://schemas.microsoft.com/office/drawing/2014/main" xmlns="" id="{1066259B-2653-4B4E-ADE1-3DEAFB9A65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976" y="1553858"/>
            <a:ext cx="3409743" cy="1892528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xmlns="" id="{6A422A65-6445-48C2-A77D-B96191046E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575" y="1697771"/>
            <a:ext cx="2490090" cy="1921514"/>
          </a:xfrm>
          <a:prstGeom prst="rect">
            <a:avLst/>
          </a:prstGeo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xmlns="" id="{3A2335E9-BD1E-4B6F-8866-ADB4CA7BCB2A}"/>
              </a:ext>
            </a:extLst>
          </p:cNvPr>
          <p:cNvSpPr txBox="1"/>
          <p:nvPr/>
        </p:nvSpPr>
        <p:spPr>
          <a:xfrm>
            <a:off x="917332" y="769716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SALTEC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Belt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Filter Press - CP</a:t>
            </a:r>
          </a:p>
        </p:txBody>
      </p:sp>
      <p:sp>
        <p:nvSpPr>
          <p:cNvPr id="13" name="Rektangel: diagonala rundade hörn 12">
            <a:hlinkClick r:id="rId9" action="ppaction://hlinksldjump"/>
            <a:extLst>
              <a:ext uri="{FF2B5EF4-FFF2-40B4-BE49-F238E27FC236}">
                <a16:creationId xmlns:a16="http://schemas.microsoft.com/office/drawing/2014/main" xmlns="" id="{B1513F6A-16F5-4A66-8B69-F765BF487494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19" name="Rektangel: diagonala rundade hörn 18">
            <a:hlinkClick r:id="rId10" action="ppaction://hlinksldjump"/>
            <a:extLst>
              <a:ext uri="{FF2B5EF4-FFF2-40B4-BE49-F238E27FC236}">
                <a16:creationId xmlns:a16="http://schemas.microsoft.com/office/drawing/2014/main" xmlns="" id="{2469614B-5D35-4B21-BF79-6FCBD3E2E0B8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21" name="Rektangel: diagonala rundade hörn 20">
            <a:hlinkClick r:id="rId11" action="ppaction://hlinksldjump"/>
            <a:extLst>
              <a:ext uri="{FF2B5EF4-FFF2-40B4-BE49-F238E27FC236}">
                <a16:creationId xmlns:a16="http://schemas.microsoft.com/office/drawing/2014/main" xmlns="" id="{E1AAA9FC-9D0B-4CD3-A052-CE278EA9066A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22" name="Flödesschema: Alternativ process 21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671ED63F-1622-457B-8F27-63698971CEAF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23" name="Bild 22" descr="Hem">
            <a:hlinkClick r:id="rId12" action="ppaction://hlinksldjump"/>
            <a:extLst>
              <a:ext uri="{FF2B5EF4-FFF2-40B4-BE49-F238E27FC236}">
                <a16:creationId xmlns:a16="http://schemas.microsoft.com/office/drawing/2014/main" xmlns="" id="{66FE97AD-9E7F-4106-88DF-88B841BA15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22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tbubbla: rektangel 9">
            <a:extLst>
              <a:ext uri="{FF2B5EF4-FFF2-40B4-BE49-F238E27FC236}">
                <a16:creationId xmlns:a16="http://schemas.microsoft.com/office/drawing/2014/main" xmlns="" id="{B95E231E-39D2-4FC5-832B-9310E1FC6BA9}"/>
              </a:ext>
            </a:extLst>
          </p:cNvPr>
          <p:cNvSpPr/>
          <p:nvPr/>
        </p:nvSpPr>
        <p:spPr>
          <a:xfrm>
            <a:off x="815732" y="356856"/>
            <a:ext cx="5925588" cy="3503175"/>
          </a:xfrm>
          <a:prstGeom prst="wedgeRectCallout">
            <a:avLst/>
          </a:prstGeom>
          <a:blipFill dpi="0" rotWithShape="1">
            <a:blip r:embed="rId3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t="-31000" b="-31000"/>
            </a:stretch>
          </a:blipFill>
          <a:effectLst>
            <a:reflection endPos="39000" dist="50800" dir="5400000" sy="-100000" algn="bl" rotWithShape="0"/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ktangel: rundade hörn 10">
            <a:extLst>
              <a:ext uri="{FF2B5EF4-FFF2-40B4-BE49-F238E27FC236}">
                <a16:creationId xmlns:a16="http://schemas.microsoft.com/office/drawing/2014/main" xmlns="" id="{EE0DB250-5DC7-423C-8AEA-A448F6DEC924}"/>
              </a:ext>
            </a:extLst>
          </p:cNvPr>
          <p:cNvSpPr/>
          <p:nvPr/>
        </p:nvSpPr>
        <p:spPr>
          <a:xfrm>
            <a:off x="10664065" y="6208290"/>
            <a:ext cx="1156460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ktangel: rundade hörn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03F39DE7-5B49-4137-AB94-6D793701F6DC}"/>
              </a:ext>
            </a:extLst>
          </p:cNvPr>
          <p:cNvSpPr/>
          <p:nvPr/>
        </p:nvSpPr>
        <p:spPr>
          <a:xfrm>
            <a:off x="9369807" y="6208290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ktangel: rundade hörn 12">
            <a:hlinkClick r:id="rId6" action="ppaction://hlinksldjump"/>
            <a:extLst>
              <a:ext uri="{FF2B5EF4-FFF2-40B4-BE49-F238E27FC236}">
                <a16:creationId xmlns:a16="http://schemas.microsoft.com/office/drawing/2014/main" xmlns="" id="{4E58FEDB-5EF5-4C2A-9C3F-8CDDAC04B9AF}"/>
              </a:ext>
            </a:extLst>
          </p:cNvPr>
          <p:cNvSpPr/>
          <p:nvPr/>
        </p:nvSpPr>
        <p:spPr>
          <a:xfrm>
            <a:off x="8075549" y="6208290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xmlns="" id="{2D9AB7C0-82E5-495F-B36E-54A4DA94CFCF}"/>
              </a:ext>
            </a:extLst>
          </p:cNvPr>
          <p:cNvSpPr txBox="1"/>
          <p:nvPr/>
        </p:nvSpPr>
        <p:spPr>
          <a:xfrm>
            <a:off x="828578" y="1005011"/>
            <a:ext cx="2643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/>
                <a:solidFill>
                  <a:srgbClr val="1E61A7"/>
                </a:solidFill>
                <a:latin typeface="DIN-Medium" panose="02000603000000000000" pitchFamily="50" charset="0"/>
              </a:rPr>
              <a:t>Flow chart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xmlns="" id="{C6EE3A3C-2579-4F93-A8FC-849E988CE59B}"/>
              </a:ext>
            </a:extLst>
          </p:cNvPr>
          <p:cNvSpPr txBox="1"/>
          <p:nvPr/>
        </p:nvSpPr>
        <p:spPr>
          <a:xfrm>
            <a:off x="815732" y="604901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SALTEC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Belt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Filter Press - CP</a:t>
            </a:r>
          </a:p>
        </p:txBody>
      </p:sp>
      <p:pic>
        <p:nvPicPr>
          <p:cNvPr id="7" name="Bildobjekt 6" descr="En bild som visar text&#10;&#10;Beskrivning genererad med mycket hög exakthet">
            <a:extLst>
              <a:ext uri="{FF2B5EF4-FFF2-40B4-BE49-F238E27FC236}">
                <a16:creationId xmlns:a16="http://schemas.microsoft.com/office/drawing/2014/main" xmlns="" id="{29B64A86-304D-4BC2-90F5-C7B2E0BA09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7" y="1132115"/>
            <a:ext cx="10692442" cy="4749016"/>
          </a:xfrm>
          <a:prstGeom prst="rect">
            <a:avLst/>
          </a:prstGeom>
        </p:spPr>
      </p:pic>
      <p:sp>
        <p:nvSpPr>
          <p:cNvPr id="15" name="Rektangel: diagonala rundade hörn 14">
            <a:hlinkClick r:id="rId8" action="ppaction://hlinksldjump"/>
            <a:extLst>
              <a:ext uri="{FF2B5EF4-FFF2-40B4-BE49-F238E27FC236}">
                <a16:creationId xmlns:a16="http://schemas.microsoft.com/office/drawing/2014/main" xmlns="" id="{3B57D54B-C92E-4877-869F-675D430D6BF6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18" name="Rektangel: diagonala rundade hörn 17">
            <a:hlinkClick r:id="rId9" action="ppaction://hlinksldjump"/>
            <a:extLst>
              <a:ext uri="{FF2B5EF4-FFF2-40B4-BE49-F238E27FC236}">
                <a16:creationId xmlns:a16="http://schemas.microsoft.com/office/drawing/2014/main" xmlns="" id="{75C25AE9-8982-4B4C-89B2-708815B00128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19" name="Rektangel: diagonala rundade hörn 18">
            <a:hlinkClick r:id="rId10" action="ppaction://hlinksldjump"/>
            <a:extLst>
              <a:ext uri="{FF2B5EF4-FFF2-40B4-BE49-F238E27FC236}">
                <a16:creationId xmlns:a16="http://schemas.microsoft.com/office/drawing/2014/main" xmlns="" id="{7E528D5C-1B0E-4A9C-A14A-7A0A5F6055F3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20" name="Flödesschema: Alternativ process 19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BA28A97A-DA46-4885-9E2D-2C4192F63143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21" name="Bild 20" descr="Hem">
            <a:hlinkClick r:id="rId11" action="ppaction://hlinksldjump"/>
            <a:extLst>
              <a:ext uri="{FF2B5EF4-FFF2-40B4-BE49-F238E27FC236}">
                <a16:creationId xmlns:a16="http://schemas.microsoft.com/office/drawing/2014/main" xmlns="" id="{E4773401-7701-4880-AB3A-E605FE23C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466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ratbubbla: rektangel 21">
            <a:extLst>
              <a:ext uri="{FF2B5EF4-FFF2-40B4-BE49-F238E27FC236}">
                <a16:creationId xmlns:a16="http://schemas.microsoft.com/office/drawing/2014/main" xmlns="" id="{F4662531-4DFD-47EA-B9AD-AF821EA5A8A8}"/>
              </a:ext>
            </a:extLst>
          </p:cNvPr>
          <p:cNvSpPr/>
          <p:nvPr/>
        </p:nvSpPr>
        <p:spPr>
          <a:xfrm>
            <a:off x="151870" y="1415009"/>
            <a:ext cx="5328632" cy="2508164"/>
          </a:xfrm>
          <a:prstGeom prst="wedgeRectCallout">
            <a:avLst/>
          </a:prstGeom>
          <a:blipFill dpi="0" rotWithShape="1">
            <a:blip r:embed="rId3">
              <a:alphaModFix amt="10000"/>
            </a:blip>
            <a:srcRect/>
            <a:stretch>
              <a:fillRect t="-67000" r="-13000" b="3000"/>
            </a:stretch>
          </a:blipFill>
          <a:effectLst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xmlns="" id="{81C172FE-49AE-4D66-B209-BADD1DE75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822" y="1495300"/>
            <a:ext cx="7163839" cy="4367282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xmlns="" id="{7379BE5D-1D64-431D-B33D-4405EC3070F1}"/>
              </a:ext>
            </a:extLst>
          </p:cNvPr>
          <p:cNvSpPr txBox="1"/>
          <p:nvPr/>
        </p:nvSpPr>
        <p:spPr>
          <a:xfrm>
            <a:off x="1050553" y="1201348"/>
            <a:ext cx="3565769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SALTEC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Screw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Press - KSP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xmlns="" id="{C5D28C5A-7C85-465A-BE82-72B917727FF2}"/>
              </a:ext>
            </a:extLst>
          </p:cNvPr>
          <p:cNvSpPr txBox="1"/>
          <p:nvPr/>
        </p:nvSpPr>
        <p:spPr>
          <a:xfrm>
            <a:off x="1197655" y="1716614"/>
            <a:ext cx="3565769" cy="86177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High-performance and innovative product that is developed and dimensioned for hard loads with high efficient dewatering.</a:t>
            </a:r>
          </a:p>
        </p:txBody>
      </p:sp>
      <p:sp>
        <p:nvSpPr>
          <p:cNvPr id="17" name="Rektangel: rundade hörn 16">
            <a:extLst>
              <a:ext uri="{FF2B5EF4-FFF2-40B4-BE49-F238E27FC236}">
                <a16:creationId xmlns:a16="http://schemas.microsoft.com/office/drawing/2014/main" xmlns="" id="{BFFF3D68-77F5-4539-AD7D-20B4BD27918F}"/>
              </a:ext>
            </a:extLst>
          </p:cNvPr>
          <p:cNvSpPr/>
          <p:nvPr/>
        </p:nvSpPr>
        <p:spPr>
          <a:xfrm>
            <a:off x="1197655" y="3214953"/>
            <a:ext cx="3996645" cy="2019649"/>
          </a:xfrm>
          <a:prstGeom prst="roundRect">
            <a:avLst>
              <a:gd name="adj" fmla="val 7396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3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203200" sx="99000" sy="99000" algn="ctr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44450" h="12700" prst="angle"/>
            <a:contourClr>
              <a:schemeClr val="bg2">
                <a:lumMod val="90000"/>
              </a:schemeClr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tlCol="0" anchor="ctr" anchorCtr="1"/>
          <a:lstStyle/>
          <a:p>
            <a:pPr marL="171450" lvl="0" indent="-171450" defTabSz="711200">
              <a:spcAft>
                <a:spcPts val="600"/>
              </a:spcAft>
            </a:pPr>
            <a:r>
              <a:rPr lang="en-US" sz="1200" b="1" dirty="0">
                <a:ln/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dewatering, transportation and minimizes wear</a:t>
            </a:r>
            <a:r>
              <a:rPr lang="sv-SE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rinse and maintenance.</a:t>
            </a:r>
            <a:endParaRPr lang="sv-SE" sz="1000" dirty="0">
              <a:ln/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Minimizes the risk of clogging.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Bristled spiral during drainage.</a:t>
            </a:r>
            <a:endParaRPr lang="sv-SE" sz="1000" dirty="0">
              <a:ln/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Enables easy replacement of pressure pipes.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Enables adjustments of the dewatering rate.</a:t>
            </a:r>
          </a:p>
        </p:txBody>
      </p:sp>
      <p:sp>
        <p:nvSpPr>
          <p:cNvPr id="12" name="Rektangel: rundade hörn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AA459490-2A98-4902-888B-FB249F330541}"/>
              </a:ext>
            </a:extLst>
          </p:cNvPr>
          <p:cNvSpPr/>
          <p:nvPr/>
        </p:nvSpPr>
        <p:spPr>
          <a:xfrm>
            <a:off x="10637045" y="6208290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ktangel: rundade hörn 13">
            <a:extLst>
              <a:ext uri="{FF2B5EF4-FFF2-40B4-BE49-F238E27FC236}">
                <a16:creationId xmlns:a16="http://schemas.microsoft.com/office/drawing/2014/main" xmlns="" id="{AFAE3F4E-B324-41A3-ACDC-6575C9E3E1A8}"/>
              </a:ext>
            </a:extLst>
          </p:cNvPr>
          <p:cNvSpPr/>
          <p:nvPr/>
        </p:nvSpPr>
        <p:spPr>
          <a:xfrm>
            <a:off x="9342787" y="6208290"/>
            <a:ext cx="1154905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ktangel: diagonala rundade hörn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89710F4F-A5F9-4F25-B71C-0EC6C6FFE2A3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11" name="Rektangel: diagonala rundade hörn 10">
            <a:hlinkClick r:id="rId7" action="ppaction://hlinksldjump"/>
            <a:extLst>
              <a:ext uri="{FF2B5EF4-FFF2-40B4-BE49-F238E27FC236}">
                <a16:creationId xmlns:a16="http://schemas.microsoft.com/office/drawing/2014/main" xmlns="" id="{9863BC5E-7335-4539-BF1F-BCA554D830D8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18" name="Rektangel: diagonala rundade hörn 17">
            <a:hlinkClick r:id="rId8" action="ppaction://hlinksldjump"/>
            <a:extLst>
              <a:ext uri="{FF2B5EF4-FFF2-40B4-BE49-F238E27FC236}">
                <a16:creationId xmlns:a16="http://schemas.microsoft.com/office/drawing/2014/main" xmlns="" id="{D78E67E6-1A1E-4E90-AD90-C0A0237EF71B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19" name="Flödesschema: Alternativ process 18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D3E8E8A9-6A17-4E64-8B26-0883992F66CD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20" name="Bild 19" descr="Hem">
            <a:hlinkClick r:id="rId9" action="ppaction://hlinksldjump"/>
            <a:extLst>
              <a:ext uri="{FF2B5EF4-FFF2-40B4-BE49-F238E27FC236}">
                <a16:creationId xmlns:a16="http://schemas.microsoft.com/office/drawing/2014/main" xmlns="" id="{A5E9B2D3-3F8A-4819-9A6C-86981EB1E0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493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ratbubbla: rektangel 87">
            <a:extLst>
              <a:ext uri="{FF2B5EF4-FFF2-40B4-BE49-F238E27FC236}">
                <a16:creationId xmlns:a16="http://schemas.microsoft.com/office/drawing/2014/main" xmlns="" id="{277DF555-FAFF-4184-9357-FB2C39972696}"/>
              </a:ext>
            </a:extLst>
          </p:cNvPr>
          <p:cNvSpPr/>
          <p:nvPr/>
        </p:nvSpPr>
        <p:spPr>
          <a:xfrm>
            <a:off x="341512" y="979002"/>
            <a:ext cx="6325988" cy="3554898"/>
          </a:xfrm>
          <a:prstGeom prst="wedgeRectCallout">
            <a:avLst/>
          </a:prstGeom>
          <a:blipFill dpi="0" rotWithShape="1">
            <a:blip r:embed="rId3">
              <a:alphaModFix amt="10000"/>
            </a:blip>
            <a:srcRect/>
            <a:stretch>
              <a:fillRect t="-48000" r="-13000" b="3000"/>
            </a:stretch>
          </a:blipFill>
          <a:effectLst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ektangel: rundade hörn 13">
            <a:extLst>
              <a:ext uri="{FF2B5EF4-FFF2-40B4-BE49-F238E27FC236}">
                <a16:creationId xmlns:a16="http://schemas.microsoft.com/office/drawing/2014/main" xmlns="" id="{4D67B537-B837-48D1-8F80-DF177B16A935}"/>
              </a:ext>
            </a:extLst>
          </p:cNvPr>
          <p:cNvSpPr/>
          <p:nvPr/>
        </p:nvSpPr>
        <p:spPr>
          <a:xfrm>
            <a:off x="10656095" y="6208290"/>
            <a:ext cx="1154905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ktangel: rundade hörn 16">
            <a:hlinkClick r:id="rId4" action="ppaction://hlinksldjump"/>
            <a:extLst>
              <a:ext uri="{FF2B5EF4-FFF2-40B4-BE49-F238E27FC236}">
                <a16:creationId xmlns:a16="http://schemas.microsoft.com/office/drawing/2014/main" xmlns="" id="{4121E235-5637-4BF7-8499-9B129018B5BF}"/>
              </a:ext>
            </a:extLst>
          </p:cNvPr>
          <p:cNvSpPr/>
          <p:nvPr/>
        </p:nvSpPr>
        <p:spPr>
          <a:xfrm>
            <a:off x="9361837" y="6208290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xmlns="" id="{D283E033-A2B1-4F20-ACDB-57D933C47743}"/>
              </a:ext>
            </a:extLst>
          </p:cNvPr>
          <p:cNvSpPr txBox="1"/>
          <p:nvPr/>
        </p:nvSpPr>
        <p:spPr>
          <a:xfrm>
            <a:off x="1097186" y="1137420"/>
            <a:ext cx="2643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/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Specifications</a:t>
            </a:r>
          </a:p>
        </p:txBody>
      </p:sp>
      <p:graphicFrame>
        <p:nvGraphicFramePr>
          <p:cNvPr id="19" name="Tabell 18">
            <a:extLst>
              <a:ext uri="{FF2B5EF4-FFF2-40B4-BE49-F238E27FC236}">
                <a16:creationId xmlns:a16="http://schemas.microsoft.com/office/drawing/2014/main" xmlns="" id="{A5E825B5-815B-4670-A804-9EE0BEAFF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827869"/>
              </p:ext>
            </p:extLst>
          </p:nvPr>
        </p:nvGraphicFramePr>
        <p:xfrm>
          <a:off x="6183000" y="4564226"/>
          <a:ext cx="4893339" cy="1127760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892839">
                  <a:extLst>
                    <a:ext uri="{9D8B030D-6E8A-4147-A177-3AD203B41FA5}">
                      <a16:colId xmlns:a16="http://schemas.microsoft.com/office/drawing/2014/main" xmlns="" val="321858320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xmlns="" val="371044924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xmlns="" val="1216570289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xmlns="" val="3552351368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xmlns="" val="166462697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4106777537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xmlns="" val="716874986"/>
                    </a:ext>
                  </a:extLst>
                </a:gridCol>
              </a:tblGrid>
              <a:tr h="350911">
                <a:tc>
                  <a:txBody>
                    <a:bodyPr/>
                    <a:lstStyle/>
                    <a:p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  <a:endParaRPr lang="sv-SE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sv-SE" sz="9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sv-SE" sz="9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Width</a:t>
                      </a:r>
                      <a: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sv-SE" sz="9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Height</a:t>
                      </a:r>
                      <a: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sv-SE" sz="9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Capacity</a:t>
                      </a:r>
                      <a: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m3/h]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DS-</a:t>
                      </a:r>
                      <a:r>
                        <a:rPr lang="sv-SE" sz="9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</a:t>
                      </a:r>
                      <a: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%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</a:t>
                      </a:r>
                      <a:b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kW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7258677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KSP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sv-SE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–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02174342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KSP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–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–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08567876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KSP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– 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–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1834509"/>
                  </a:ext>
                </a:extLst>
              </a:tr>
            </a:tbl>
          </a:graphicData>
        </a:graphic>
      </p:graphicFrame>
      <p:grpSp>
        <p:nvGrpSpPr>
          <p:cNvPr id="31" name="Grupp 30">
            <a:extLst>
              <a:ext uri="{FF2B5EF4-FFF2-40B4-BE49-F238E27FC236}">
                <a16:creationId xmlns:a16="http://schemas.microsoft.com/office/drawing/2014/main" xmlns="" id="{86704A4B-AE06-4C11-9456-A9D790D3F299}"/>
              </a:ext>
            </a:extLst>
          </p:cNvPr>
          <p:cNvGrpSpPr/>
          <p:nvPr/>
        </p:nvGrpSpPr>
        <p:grpSpPr>
          <a:xfrm>
            <a:off x="6817552" y="1752808"/>
            <a:ext cx="5160857" cy="2538490"/>
            <a:chOff x="6711694" y="2233094"/>
            <a:chExt cx="5160857" cy="2538490"/>
          </a:xfrm>
        </p:grpSpPr>
        <p:pic>
          <p:nvPicPr>
            <p:cNvPr id="3" name="Bildobjekt 2">
              <a:extLst>
                <a:ext uri="{FF2B5EF4-FFF2-40B4-BE49-F238E27FC236}">
                  <a16:creationId xmlns:a16="http://schemas.microsoft.com/office/drawing/2014/main" xmlns="" id="{283E66C4-6770-4AEF-81B0-BE1716E95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226" y="2233094"/>
              <a:ext cx="4512871" cy="2538490"/>
            </a:xfrm>
            <a:prstGeom prst="rect">
              <a:avLst/>
            </a:prstGeom>
          </p:spPr>
        </p:pic>
        <p:cxnSp>
          <p:nvCxnSpPr>
            <p:cNvPr id="23" name="Rak pilkoppling 22">
              <a:extLst>
                <a:ext uri="{FF2B5EF4-FFF2-40B4-BE49-F238E27FC236}">
                  <a16:creationId xmlns:a16="http://schemas.microsoft.com/office/drawing/2014/main" xmlns="" id="{9C52850E-EFED-4A5A-A049-27435AA242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84598" y="2268460"/>
              <a:ext cx="488157" cy="416719"/>
            </a:xfrm>
            <a:prstGeom prst="straightConnector1">
              <a:avLst/>
            </a:prstGeom>
            <a:ln w="19050" cap="sq">
              <a:solidFill>
                <a:schemeClr val="tx1">
                  <a:lumMod val="85000"/>
                  <a:lumOff val="15000"/>
                </a:schemeClr>
              </a:solidFill>
              <a:prstDash val="solid"/>
              <a:bevel/>
              <a:headEnd type="triangle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ak pilkoppling 23">
              <a:extLst>
                <a:ext uri="{FF2B5EF4-FFF2-40B4-BE49-F238E27FC236}">
                  <a16:creationId xmlns:a16="http://schemas.microsoft.com/office/drawing/2014/main" xmlns="" id="{EED2C6BE-0A93-4F67-A85C-783F96D5CE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36881" y="3502344"/>
              <a:ext cx="3355323" cy="1216422"/>
            </a:xfrm>
            <a:prstGeom prst="straightConnector1">
              <a:avLst/>
            </a:prstGeom>
            <a:ln w="19050" cap="sq">
              <a:solidFill>
                <a:schemeClr val="tx1">
                  <a:lumMod val="85000"/>
                  <a:lumOff val="15000"/>
                </a:schemeClr>
              </a:solidFill>
              <a:prstDash val="solid"/>
              <a:bevel/>
              <a:headEnd type="triangle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ak pilkoppling 24">
              <a:extLst>
                <a:ext uri="{FF2B5EF4-FFF2-40B4-BE49-F238E27FC236}">
                  <a16:creationId xmlns:a16="http://schemas.microsoft.com/office/drawing/2014/main" xmlns="" id="{1A62BFE2-F900-40B8-B3A4-9E6B688421DB}"/>
                </a:ext>
              </a:extLst>
            </p:cNvPr>
            <p:cNvCxnSpPr>
              <a:cxnSpLocks/>
            </p:cNvCxnSpPr>
            <p:nvPr/>
          </p:nvCxnSpPr>
          <p:spPr>
            <a:xfrm>
              <a:off x="11333181" y="3791666"/>
              <a:ext cx="0" cy="844292"/>
            </a:xfrm>
            <a:prstGeom prst="straightConnector1">
              <a:avLst/>
            </a:prstGeom>
            <a:ln w="19050" cap="sq">
              <a:solidFill>
                <a:schemeClr val="tx1">
                  <a:lumMod val="85000"/>
                  <a:lumOff val="15000"/>
                </a:schemeClr>
              </a:solidFill>
              <a:prstDash val="solid"/>
              <a:bevel/>
              <a:headEnd type="triangle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ruta 27">
              <a:extLst>
                <a:ext uri="{FF2B5EF4-FFF2-40B4-BE49-F238E27FC236}">
                  <a16:creationId xmlns:a16="http://schemas.microsoft.com/office/drawing/2014/main" xmlns="" id="{422B21B7-724B-4383-A7B4-DA15431C0461}"/>
                </a:ext>
              </a:extLst>
            </p:cNvPr>
            <p:cNvSpPr txBox="1"/>
            <p:nvPr/>
          </p:nvSpPr>
          <p:spPr>
            <a:xfrm rot="1177889">
              <a:off x="8538808" y="4127866"/>
              <a:ext cx="5916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Length</a:t>
              </a:r>
            </a:p>
          </p:txBody>
        </p:sp>
        <p:sp>
          <p:nvSpPr>
            <p:cNvPr id="29" name="textruta 28">
              <a:extLst>
                <a:ext uri="{FF2B5EF4-FFF2-40B4-BE49-F238E27FC236}">
                  <a16:creationId xmlns:a16="http://schemas.microsoft.com/office/drawing/2014/main" xmlns="" id="{2113E6EA-9B94-426C-B3C0-D0A1CD999030}"/>
                </a:ext>
              </a:extLst>
            </p:cNvPr>
            <p:cNvSpPr txBox="1"/>
            <p:nvPr/>
          </p:nvSpPr>
          <p:spPr>
            <a:xfrm rot="19239430">
              <a:off x="6711694" y="2272041"/>
              <a:ext cx="5082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Width</a:t>
              </a:r>
            </a:p>
          </p:txBody>
        </p:sp>
        <p:sp>
          <p:nvSpPr>
            <p:cNvPr id="30" name="textruta 29">
              <a:extLst>
                <a:ext uri="{FF2B5EF4-FFF2-40B4-BE49-F238E27FC236}">
                  <a16:creationId xmlns:a16="http://schemas.microsoft.com/office/drawing/2014/main" xmlns="" id="{70932D8D-4170-4799-9F75-2E204D5339BB}"/>
                </a:ext>
              </a:extLst>
            </p:cNvPr>
            <p:cNvSpPr txBox="1"/>
            <p:nvPr/>
          </p:nvSpPr>
          <p:spPr>
            <a:xfrm>
              <a:off x="11322158" y="4098679"/>
              <a:ext cx="55039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Height</a:t>
              </a:r>
            </a:p>
          </p:txBody>
        </p:sp>
      </p:grpSp>
      <p:grpSp>
        <p:nvGrpSpPr>
          <p:cNvPr id="78" name="Grupp 77">
            <a:extLst>
              <a:ext uri="{FF2B5EF4-FFF2-40B4-BE49-F238E27FC236}">
                <a16:creationId xmlns:a16="http://schemas.microsoft.com/office/drawing/2014/main" xmlns="" id="{D4C0766F-5B2E-4519-A323-C0859DCBC1E8}"/>
              </a:ext>
            </a:extLst>
          </p:cNvPr>
          <p:cNvGrpSpPr/>
          <p:nvPr/>
        </p:nvGrpSpPr>
        <p:grpSpPr>
          <a:xfrm>
            <a:off x="635512" y="1497556"/>
            <a:ext cx="5737988" cy="3822574"/>
            <a:chOff x="572783" y="1101264"/>
            <a:chExt cx="5998366" cy="3996034"/>
          </a:xfrm>
        </p:grpSpPr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xmlns="" id="{BCFCDB4C-AE88-40F4-95DF-7CDF94CB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783" y="1578370"/>
              <a:ext cx="5998366" cy="3518928"/>
            </a:xfrm>
            <a:prstGeom prst="rect">
              <a:avLst/>
            </a:prstGeom>
          </p:spPr>
        </p:pic>
        <p:cxnSp>
          <p:nvCxnSpPr>
            <p:cNvPr id="5" name="Rak pilkoppling 4">
              <a:extLst>
                <a:ext uri="{FF2B5EF4-FFF2-40B4-BE49-F238E27FC236}">
                  <a16:creationId xmlns:a16="http://schemas.microsoft.com/office/drawing/2014/main" xmlns="" id="{642812BA-D619-488F-9742-C52CFC1BBC60}"/>
                </a:ext>
              </a:extLst>
            </p:cNvPr>
            <p:cNvCxnSpPr>
              <a:cxnSpLocks/>
            </p:cNvCxnSpPr>
            <p:nvPr/>
          </p:nvCxnSpPr>
          <p:spPr>
            <a:xfrm>
              <a:off x="4622800" y="1943100"/>
              <a:ext cx="240805" cy="344142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lg"/>
              <a:tailEnd type="triangle" w="lg" len="med"/>
            </a:ln>
            <a:effectLst>
              <a:outerShdw blurRad="12700" algn="ctr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Rak pilkoppling 44">
              <a:extLst>
                <a:ext uri="{FF2B5EF4-FFF2-40B4-BE49-F238E27FC236}">
                  <a16:creationId xmlns:a16="http://schemas.microsoft.com/office/drawing/2014/main" xmlns="" id="{72C54CF3-5F83-48D6-962F-1753C1F0C72B}"/>
                </a:ext>
              </a:extLst>
            </p:cNvPr>
            <p:cNvCxnSpPr>
              <a:cxnSpLocks/>
            </p:cNvCxnSpPr>
            <p:nvPr/>
          </p:nvCxnSpPr>
          <p:spPr>
            <a:xfrm>
              <a:off x="5886450" y="1390650"/>
              <a:ext cx="215900" cy="273050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lg"/>
              <a:tailEnd type="triangle" w="lg" len="med"/>
            </a:ln>
            <a:effectLst>
              <a:outerShdw blurRad="12700" algn="ctr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Rak pilkoppling 49">
              <a:extLst>
                <a:ext uri="{FF2B5EF4-FFF2-40B4-BE49-F238E27FC236}">
                  <a16:creationId xmlns:a16="http://schemas.microsoft.com/office/drawing/2014/main" xmlns="" id="{0767693F-685C-455E-9C5E-535027DD80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20975" y="2571750"/>
              <a:ext cx="253207" cy="174625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lg"/>
              <a:tailEnd type="triangle" w="lg" len="med"/>
            </a:ln>
            <a:effectLst>
              <a:outerShdw blurRad="12700" algn="ctr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ak pilkoppling 52">
              <a:extLst>
                <a:ext uri="{FF2B5EF4-FFF2-40B4-BE49-F238E27FC236}">
                  <a16:creationId xmlns:a16="http://schemas.microsoft.com/office/drawing/2014/main" xmlns="" id="{10B57D88-2C7B-4FC7-B199-426ABD89CDDD}"/>
                </a:ext>
              </a:extLst>
            </p:cNvPr>
            <p:cNvCxnSpPr>
              <a:cxnSpLocks/>
            </p:cNvCxnSpPr>
            <p:nvPr/>
          </p:nvCxnSpPr>
          <p:spPr>
            <a:xfrm>
              <a:off x="1317984" y="2946400"/>
              <a:ext cx="225785" cy="247055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lg"/>
              <a:tailEnd type="triangle" w="lg" len="med"/>
            </a:ln>
            <a:effectLst>
              <a:outerShdw blurRad="12700" algn="ctr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Rak pilkoppling 60">
              <a:extLst>
                <a:ext uri="{FF2B5EF4-FFF2-40B4-BE49-F238E27FC236}">
                  <a16:creationId xmlns:a16="http://schemas.microsoft.com/office/drawing/2014/main" xmlns="" id="{3C0B0928-36DA-4714-9800-5AE2A6971A51}"/>
                </a:ext>
              </a:extLst>
            </p:cNvPr>
            <p:cNvCxnSpPr>
              <a:cxnSpLocks/>
            </p:cNvCxnSpPr>
            <p:nvPr/>
          </p:nvCxnSpPr>
          <p:spPr>
            <a:xfrm>
              <a:off x="899830" y="3156030"/>
              <a:ext cx="225785" cy="247055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lg"/>
              <a:tailEnd type="triangle" w="lg" len="med"/>
            </a:ln>
            <a:effectLst>
              <a:outerShdw blurRad="12700" algn="ctr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Rak pilkoppling 61">
              <a:extLst>
                <a:ext uri="{FF2B5EF4-FFF2-40B4-BE49-F238E27FC236}">
                  <a16:creationId xmlns:a16="http://schemas.microsoft.com/office/drawing/2014/main" xmlns="" id="{46624B59-EC43-4EA0-AFAB-93686B657B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8200" y="4096004"/>
              <a:ext cx="287415" cy="161671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lg"/>
              <a:tailEnd type="triangle" w="lg" len="med"/>
            </a:ln>
            <a:effectLst>
              <a:outerShdw blurRad="12700" algn="ctr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ak pilkoppling 65">
              <a:extLst>
                <a:ext uri="{FF2B5EF4-FFF2-40B4-BE49-F238E27FC236}">
                  <a16:creationId xmlns:a16="http://schemas.microsoft.com/office/drawing/2014/main" xmlns="" id="{40792EC7-8886-4BBC-9071-5589889A29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12852" y="4587876"/>
              <a:ext cx="151607" cy="221035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lg"/>
              <a:tailEnd type="triangle" w="lg" len="med"/>
            </a:ln>
            <a:effectLst>
              <a:outerShdw blurRad="12700" algn="ctr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ruta 68">
              <a:extLst>
                <a:ext uri="{FF2B5EF4-FFF2-40B4-BE49-F238E27FC236}">
                  <a16:creationId xmlns:a16="http://schemas.microsoft.com/office/drawing/2014/main" xmlns="" id="{A921FD48-7D68-4D22-B59B-5EE6E36B2FAC}"/>
                </a:ext>
              </a:extLst>
            </p:cNvPr>
            <p:cNvSpPr txBox="1"/>
            <p:nvPr/>
          </p:nvSpPr>
          <p:spPr>
            <a:xfrm>
              <a:off x="2881637" y="2321352"/>
              <a:ext cx="566777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100" b="1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1)</a:t>
              </a:r>
              <a:endParaRPr lang="en-US" sz="1100" dirty="0">
                <a:ln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textruta 69">
              <a:extLst>
                <a:ext uri="{FF2B5EF4-FFF2-40B4-BE49-F238E27FC236}">
                  <a16:creationId xmlns:a16="http://schemas.microsoft.com/office/drawing/2014/main" xmlns="" id="{EE5127B9-E348-4F01-9BBB-23054C28E6B2}"/>
                </a:ext>
              </a:extLst>
            </p:cNvPr>
            <p:cNvSpPr txBox="1"/>
            <p:nvPr/>
          </p:nvSpPr>
          <p:spPr>
            <a:xfrm>
              <a:off x="4460769" y="1646339"/>
              <a:ext cx="519806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100" b="1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2)</a:t>
              </a:r>
              <a:endParaRPr lang="en-US" sz="1100" dirty="0">
                <a:ln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ruta 70">
              <a:extLst>
                <a:ext uri="{FF2B5EF4-FFF2-40B4-BE49-F238E27FC236}">
                  <a16:creationId xmlns:a16="http://schemas.microsoft.com/office/drawing/2014/main" xmlns="" id="{829A5908-82B4-4CD3-A7B8-DA76E203571F}"/>
                </a:ext>
              </a:extLst>
            </p:cNvPr>
            <p:cNvSpPr txBox="1"/>
            <p:nvPr/>
          </p:nvSpPr>
          <p:spPr>
            <a:xfrm>
              <a:off x="5728714" y="1101264"/>
              <a:ext cx="508124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100" b="1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3)</a:t>
              </a:r>
              <a:endParaRPr lang="en-US" sz="1100" dirty="0">
                <a:ln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textruta 71">
              <a:extLst>
                <a:ext uri="{FF2B5EF4-FFF2-40B4-BE49-F238E27FC236}">
                  <a16:creationId xmlns:a16="http://schemas.microsoft.com/office/drawing/2014/main" xmlns="" id="{B60F66C4-DE74-4C7D-B882-0209FD3D993C}"/>
                </a:ext>
              </a:extLst>
            </p:cNvPr>
            <p:cNvSpPr txBox="1"/>
            <p:nvPr/>
          </p:nvSpPr>
          <p:spPr>
            <a:xfrm>
              <a:off x="1161828" y="2653776"/>
              <a:ext cx="49770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100" b="1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4)</a:t>
              </a:r>
              <a:endParaRPr lang="en-US" sz="1100" dirty="0">
                <a:ln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textruta 72">
              <a:extLst>
                <a:ext uri="{FF2B5EF4-FFF2-40B4-BE49-F238E27FC236}">
                  <a16:creationId xmlns:a16="http://schemas.microsoft.com/office/drawing/2014/main" xmlns="" id="{8097A889-F009-4AD4-92E9-D35457349BDA}"/>
                </a:ext>
              </a:extLst>
            </p:cNvPr>
            <p:cNvSpPr txBox="1"/>
            <p:nvPr/>
          </p:nvSpPr>
          <p:spPr>
            <a:xfrm>
              <a:off x="739576" y="2865377"/>
              <a:ext cx="460369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100" b="1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5)</a:t>
              </a:r>
              <a:endParaRPr lang="en-US" sz="1100" dirty="0">
                <a:ln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ruta 73">
              <a:extLst>
                <a:ext uri="{FF2B5EF4-FFF2-40B4-BE49-F238E27FC236}">
                  <a16:creationId xmlns:a16="http://schemas.microsoft.com/office/drawing/2014/main" xmlns="" id="{1B8087AF-09FA-4754-AC0F-8AB39ED0543D}"/>
                </a:ext>
              </a:extLst>
            </p:cNvPr>
            <p:cNvSpPr txBox="1"/>
            <p:nvPr/>
          </p:nvSpPr>
          <p:spPr>
            <a:xfrm>
              <a:off x="585234" y="4111141"/>
              <a:ext cx="571615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100" b="1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6)</a:t>
              </a:r>
              <a:endParaRPr lang="en-US" sz="1100" dirty="0">
                <a:ln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textruta 74">
              <a:extLst>
                <a:ext uri="{FF2B5EF4-FFF2-40B4-BE49-F238E27FC236}">
                  <a16:creationId xmlns:a16="http://schemas.microsoft.com/office/drawing/2014/main" xmlns="" id="{4CFA2B37-E07D-4F91-B07D-8B5EA94C0814}"/>
                </a:ext>
              </a:extLst>
            </p:cNvPr>
            <p:cNvSpPr txBox="1"/>
            <p:nvPr/>
          </p:nvSpPr>
          <p:spPr>
            <a:xfrm>
              <a:off x="1288656" y="4675742"/>
              <a:ext cx="596699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100" b="1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7)</a:t>
              </a:r>
              <a:endParaRPr lang="en-US" sz="1100" dirty="0">
                <a:ln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textruta 37">
            <a:extLst>
              <a:ext uri="{FF2B5EF4-FFF2-40B4-BE49-F238E27FC236}">
                <a16:creationId xmlns:a16="http://schemas.microsoft.com/office/drawing/2014/main" xmlns="" id="{BD077A8C-4467-4EC7-BC9A-9D80656D2C92}"/>
              </a:ext>
            </a:extLst>
          </p:cNvPr>
          <p:cNvSpPr txBox="1"/>
          <p:nvPr/>
        </p:nvSpPr>
        <p:spPr>
          <a:xfrm>
            <a:off x="1077708" y="775171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SALTEC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Screw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Press - KSP</a:t>
            </a:r>
          </a:p>
        </p:txBody>
      </p:sp>
      <p:grpSp>
        <p:nvGrpSpPr>
          <p:cNvPr id="41" name="Grupp 40">
            <a:extLst>
              <a:ext uri="{FF2B5EF4-FFF2-40B4-BE49-F238E27FC236}">
                <a16:creationId xmlns:a16="http://schemas.microsoft.com/office/drawing/2014/main" xmlns="" id="{08424D48-1A49-4921-93D7-225A57EF2671}"/>
              </a:ext>
            </a:extLst>
          </p:cNvPr>
          <p:cNvGrpSpPr/>
          <p:nvPr/>
        </p:nvGrpSpPr>
        <p:grpSpPr>
          <a:xfrm>
            <a:off x="3000114" y="4373017"/>
            <a:ext cx="3249574" cy="1107996"/>
            <a:chOff x="1855024" y="5000403"/>
            <a:chExt cx="3249574" cy="1107996"/>
          </a:xfrm>
        </p:grpSpPr>
        <p:sp>
          <p:nvSpPr>
            <p:cNvPr id="21" name="textruta 20">
              <a:extLst>
                <a:ext uri="{FF2B5EF4-FFF2-40B4-BE49-F238E27FC236}">
                  <a16:creationId xmlns:a16="http://schemas.microsoft.com/office/drawing/2014/main" xmlns="" id="{D9E92F3B-EFF0-405D-B709-9A5AA0FCF7B7}"/>
                </a:ext>
              </a:extLst>
            </p:cNvPr>
            <p:cNvSpPr txBox="1"/>
            <p:nvPr/>
          </p:nvSpPr>
          <p:spPr>
            <a:xfrm>
              <a:off x="1855024" y="5000403"/>
              <a:ext cx="123431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100" b="1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1)</a:t>
              </a:r>
              <a:r>
                <a:rPr lang="en-US" sz="11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Filter / Matrix</a:t>
              </a:r>
              <a:br>
                <a:rPr lang="en-US" sz="11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100" b="1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2) </a:t>
              </a:r>
              <a:r>
                <a:rPr lang="en-US" sz="11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Spiral unit</a:t>
              </a:r>
              <a:br>
                <a:rPr lang="en-US" sz="11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100" b="1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3) </a:t>
              </a:r>
              <a:r>
                <a:rPr lang="en-US" sz="11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Drive unit</a:t>
              </a:r>
              <a:br>
                <a:rPr lang="en-US" sz="11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100" b="1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4) </a:t>
              </a:r>
              <a:r>
                <a:rPr lang="en-US" sz="11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Sliding shaft</a:t>
              </a:r>
            </a:p>
          </p:txBody>
        </p:sp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xmlns="" id="{679D5854-FF8D-4CD5-ADFC-2D824FEF58E0}"/>
                </a:ext>
              </a:extLst>
            </p:cNvPr>
            <p:cNvSpPr/>
            <p:nvPr/>
          </p:nvSpPr>
          <p:spPr>
            <a:xfrm>
              <a:off x="3110619" y="5023060"/>
              <a:ext cx="1993979" cy="854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100" b="1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5) </a:t>
              </a:r>
              <a:r>
                <a:rPr lang="en-US" sz="11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Shaft bushing</a:t>
              </a:r>
              <a:br>
                <a:rPr lang="en-US" sz="11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100" b="1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6) </a:t>
              </a:r>
              <a:r>
                <a:rPr lang="en-US" sz="11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</a:t>
              </a:r>
              <a:br>
                <a:rPr lang="en-US" sz="11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100" b="1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7) </a:t>
              </a:r>
              <a:r>
                <a:rPr lang="en-US" sz="11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Actuator</a:t>
              </a:r>
            </a:p>
          </p:txBody>
        </p:sp>
      </p:grpSp>
      <p:sp>
        <p:nvSpPr>
          <p:cNvPr id="36" name="Rektangel: diagonala rundade hörn 35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EA6D33-258B-431E-A32F-9370D551A490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37" name="Rektangel: diagonala rundade hörn 36">
            <a:hlinkClick r:id="rId8" action="ppaction://hlinksldjump"/>
            <a:extLst>
              <a:ext uri="{FF2B5EF4-FFF2-40B4-BE49-F238E27FC236}">
                <a16:creationId xmlns:a16="http://schemas.microsoft.com/office/drawing/2014/main" xmlns="" id="{730C6A98-B8CD-449F-890B-CD85E13963F5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39" name="Rektangel: diagonala rundade hörn 38">
            <a:hlinkClick r:id="rId9" action="ppaction://hlinksldjump"/>
            <a:extLst>
              <a:ext uri="{FF2B5EF4-FFF2-40B4-BE49-F238E27FC236}">
                <a16:creationId xmlns:a16="http://schemas.microsoft.com/office/drawing/2014/main" xmlns="" id="{12B8E55B-D41A-4FEA-8332-C2C6DAC87693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40" name="Flödesschema: Alternativ process 39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5844DE07-D675-4368-9302-B80E5BE60EB3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42" name="Bild 41" descr="Hem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B03A5DF-0D5A-40E6-ADAC-2095937949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382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atbubbla: rektangel 18">
            <a:extLst>
              <a:ext uri="{FF2B5EF4-FFF2-40B4-BE49-F238E27FC236}">
                <a16:creationId xmlns:a16="http://schemas.microsoft.com/office/drawing/2014/main" xmlns="" id="{E619A50B-F3AD-4226-8094-AB50CCD5DEA2}"/>
              </a:ext>
            </a:extLst>
          </p:cNvPr>
          <p:cNvSpPr/>
          <p:nvPr/>
        </p:nvSpPr>
        <p:spPr>
          <a:xfrm>
            <a:off x="751246" y="979002"/>
            <a:ext cx="5925588" cy="3503175"/>
          </a:xfrm>
          <a:prstGeom prst="wedgeRectCallout">
            <a:avLst/>
          </a:prstGeom>
          <a:blipFill dpi="0" rotWithShape="1">
            <a:blip r:embed="rId3">
              <a:alphaModFix amt="10000"/>
            </a:blip>
            <a:srcRect/>
            <a:stretch>
              <a:fillRect l="1000" t="-16000" r="5000" b="-13000"/>
            </a:stretch>
          </a:blipFill>
          <a:effectLst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xmlns="" id="{3BA20BC3-880A-457E-9380-131881AF60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107" y="1128450"/>
            <a:ext cx="2887919" cy="5408801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xmlns="" id="{484D0F56-B24E-4325-8851-7F2753DCF003}"/>
              </a:ext>
            </a:extLst>
          </p:cNvPr>
          <p:cNvSpPr txBox="1"/>
          <p:nvPr/>
        </p:nvSpPr>
        <p:spPr>
          <a:xfrm>
            <a:off x="1034615" y="1442583"/>
            <a:ext cx="5575544" cy="137473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Mixes and stores powder polymer solution through a separated two tank system.</a:t>
            </a:r>
          </a:p>
          <a:p>
            <a:pPr>
              <a:lnSpc>
                <a:spcPts val="2000"/>
              </a:lnSpc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Powder polymer is transported by air which gives maximum wetting efficiency in the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PolyWet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eductor</a:t>
            </a:r>
            <a:endParaRPr lang="en-US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ktangel: rundade hörn 14">
            <a:extLst>
              <a:ext uri="{FF2B5EF4-FFF2-40B4-BE49-F238E27FC236}">
                <a16:creationId xmlns:a16="http://schemas.microsoft.com/office/drawing/2014/main" xmlns="" id="{FDBC38FE-546E-4E41-AEF0-E2D537DCF986}"/>
              </a:ext>
            </a:extLst>
          </p:cNvPr>
          <p:cNvSpPr/>
          <p:nvPr/>
        </p:nvSpPr>
        <p:spPr>
          <a:xfrm>
            <a:off x="1101290" y="3319703"/>
            <a:ext cx="4533714" cy="1849549"/>
          </a:xfrm>
          <a:prstGeom prst="roundRect">
            <a:avLst>
              <a:gd name="adj" fmla="val 10226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3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203200" sx="99000" sy="99000" algn="ctr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44450" h="12700" prst="angle"/>
            <a:contourClr>
              <a:schemeClr val="bg2">
                <a:lumMod val="90000"/>
              </a:schemeClr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171450" lvl="0" indent="-171450" defTabSz="711200">
              <a:spcAft>
                <a:spcPts val="600"/>
              </a:spcAft>
            </a:pPr>
            <a:r>
              <a:rPr lang="en-US" sz="1200" b="1" dirty="0">
                <a:ln/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sv-SE" sz="1000" dirty="0" err="1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Compact</a:t>
            </a:r>
            <a:r>
              <a:rPr lang="sv-SE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1000" dirty="0" err="1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</a:t>
            </a:r>
            <a:r>
              <a:rPr lang="sv-SE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1000" dirty="0" err="1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Hygienic</a:t>
            </a:r>
            <a:r>
              <a:rPr lang="sv-SE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CE </a:t>
            </a:r>
            <a:r>
              <a:rPr lang="sv-SE" sz="1000" dirty="0" err="1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</a:t>
            </a: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 err="1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Polywet</a:t>
            </a: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PPW &amp; separate tanks ensures homogenous active solution.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inspection hatches for easy access.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Octagonal tanks for optimum mixing.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Entirely from thick stainless steel </a:t>
            </a:r>
            <a:r>
              <a:rPr lang="en-US" sz="1000" dirty="0" err="1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</a:t>
            </a: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stainless full flow valves &amp; pipes.</a:t>
            </a:r>
          </a:p>
        </p:txBody>
      </p:sp>
      <p:sp>
        <p:nvSpPr>
          <p:cNvPr id="13" name="Rektangel: rundade hörn 12">
            <a:hlinkClick r:id="rId5" action="ppaction://hlinksldjump"/>
            <a:extLst>
              <a:ext uri="{FF2B5EF4-FFF2-40B4-BE49-F238E27FC236}">
                <a16:creationId xmlns:a16="http://schemas.microsoft.com/office/drawing/2014/main" xmlns="" id="{DDC826A1-63E0-40C5-918D-2BCB2973C2B4}"/>
              </a:ext>
            </a:extLst>
          </p:cNvPr>
          <p:cNvSpPr/>
          <p:nvPr/>
        </p:nvSpPr>
        <p:spPr>
          <a:xfrm>
            <a:off x="10532943" y="6209209"/>
            <a:ext cx="1156460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ktangel: rundade hörn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698C569B-027F-4B6B-82BD-71DDDB844FBE}"/>
              </a:ext>
            </a:extLst>
          </p:cNvPr>
          <p:cNvSpPr/>
          <p:nvPr/>
        </p:nvSpPr>
        <p:spPr>
          <a:xfrm>
            <a:off x="9238685" y="6209209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ktangel: rundade hörn 16">
            <a:extLst>
              <a:ext uri="{FF2B5EF4-FFF2-40B4-BE49-F238E27FC236}">
                <a16:creationId xmlns:a16="http://schemas.microsoft.com/office/drawing/2014/main" xmlns="" id="{B916E0A1-C86B-438E-890D-4C673AA0F398}"/>
              </a:ext>
            </a:extLst>
          </p:cNvPr>
          <p:cNvSpPr/>
          <p:nvPr/>
        </p:nvSpPr>
        <p:spPr>
          <a:xfrm>
            <a:off x="7944427" y="6209209"/>
            <a:ext cx="1154905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xmlns="" id="{FE2439EA-7643-4D8C-911B-DDE80BFEB2FE}"/>
              </a:ext>
            </a:extLst>
          </p:cNvPr>
          <p:cNvSpPr txBox="1"/>
          <p:nvPr/>
        </p:nvSpPr>
        <p:spPr>
          <a:xfrm>
            <a:off x="1034615" y="921822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Tank System - DT</a:t>
            </a:r>
          </a:p>
        </p:txBody>
      </p:sp>
      <p:sp>
        <p:nvSpPr>
          <p:cNvPr id="12" name="Rektangel: diagonala rundade hörn 11">
            <a:hlinkClick r:id="rId7" action="ppaction://hlinksldjump"/>
            <a:extLst>
              <a:ext uri="{FF2B5EF4-FFF2-40B4-BE49-F238E27FC236}">
                <a16:creationId xmlns:a16="http://schemas.microsoft.com/office/drawing/2014/main" xmlns="" id="{2B3E2FEB-F6A8-4E9C-B54D-191682E0868B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20" name="Rektangel: diagonala rundade hörn 19">
            <a:hlinkClick r:id="rId8" action="ppaction://hlinksldjump"/>
            <a:extLst>
              <a:ext uri="{FF2B5EF4-FFF2-40B4-BE49-F238E27FC236}">
                <a16:creationId xmlns:a16="http://schemas.microsoft.com/office/drawing/2014/main" xmlns="" id="{0FFB74A5-1A4F-4FA1-BDA7-70E4F45764FC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21" name="Rektangel: diagonala rundade hörn 20">
            <a:hlinkClick r:id="rId9" action="ppaction://hlinksldjump"/>
            <a:extLst>
              <a:ext uri="{FF2B5EF4-FFF2-40B4-BE49-F238E27FC236}">
                <a16:creationId xmlns:a16="http://schemas.microsoft.com/office/drawing/2014/main" xmlns="" id="{7B179A6C-641F-4FBC-82CE-8EE3797D3F2D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22" name="Flödesschema: Alternativ process 21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69533AFF-95EF-45F5-B5EE-EFDDA3DDFDD6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24" name="Bild 23" descr="Hem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7A56412-192B-4413-9D9B-D9A6CEE901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661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tbubbla: rektangel 14">
            <a:extLst>
              <a:ext uri="{FF2B5EF4-FFF2-40B4-BE49-F238E27FC236}">
                <a16:creationId xmlns:a16="http://schemas.microsoft.com/office/drawing/2014/main" xmlns="" id="{AFC2684B-BFBA-46E4-A07A-13FAD089A11F}"/>
              </a:ext>
            </a:extLst>
          </p:cNvPr>
          <p:cNvSpPr/>
          <p:nvPr/>
        </p:nvSpPr>
        <p:spPr>
          <a:xfrm>
            <a:off x="465687" y="979002"/>
            <a:ext cx="5925588" cy="3503175"/>
          </a:xfrm>
          <a:prstGeom prst="wedgeRectCallout">
            <a:avLst/>
          </a:prstGeom>
          <a:blipFill dpi="0" rotWithShape="1">
            <a:blip r:embed="rId3">
              <a:alphaModFix amt="10000"/>
            </a:blip>
            <a:srcRect/>
            <a:stretch>
              <a:fillRect l="1000" t="-16000" r="5000" b="-13000"/>
            </a:stretch>
          </a:blipFill>
          <a:effectLst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ktangel: rundade hörn 11">
            <a:hlinkClick r:id="rId4" action="ppaction://hlinksldjump"/>
            <a:extLst>
              <a:ext uri="{FF2B5EF4-FFF2-40B4-BE49-F238E27FC236}">
                <a16:creationId xmlns:a16="http://schemas.microsoft.com/office/drawing/2014/main" xmlns="" id="{9EF37284-F0F1-4777-A178-93CE3CE1039E}"/>
              </a:ext>
            </a:extLst>
          </p:cNvPr>
          <p:cNvSpPr/>
          <p:nvPr/>
        </p:nvSpPr>
        <p:spPr>
          <a:xfrm>
            <a:off x="10521031" y="6213386"/>
            <a:ext cx="1156460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ktangel: rundade hörn 13">
            <a:extLst>
              <a:ext uri="{FF2B5EF4-FFF2-40B4-BE49-F238E27FC236}">
                <a16:creationId xmlns:a16="http://schemas.microsoft.com/office/drawing/2014/main" xmlns="" id="{4D67B537-B837-48D1-8F80-DF177B16A935}"/>
              </a:ext>
            </a:extLst>
          </p:cNvPr>
          <p:cNvSpPr/>
          <p:nvPr/>
        </p:nvSpPr>
        <p:spPr>
          <a:xfrm>
            <a:off x="9226773" y="6213386"/>
            <a:ext cx="1154905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ktangel: rundade hörn 16">
            <a:hlinkClick r:id="rId5" action="ppaction://hlinksldjump"/>
            <a:extLst>
              <a:ext uri="{FF2B5EF4-FFF2-40B4-BE49-F238E27FC236}">
                <a16:creationId xmlns:a16="http://schemas.microsoft.com/office/drawing/2014/main" xmlns="" id="{4121E235-5637-4BF7-8499-9B129018B5BF}"/>
              </a:ext>
            </a:extLst>
          </p:cNvPr>
          <p:cNvSpPr/>
          <p:nvPr/>
        </p:nvSpPr>
        <p:spPr>
          <a:xfrm>
            <a:off x="7932515" y="6213386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xmlns="" id="{6100A935-FDE2-4B80-9350-7A5A99FB1C21}"/>
              </a:ext>
            </a:extLst>
          </p:cNvPr>
          <p:cNvSpPr txBox="1"/>
          <p:nvPr/>
        </p:nvSpPr>
        <p:spPr>
          <a:xfrm>
            <a:off x="7144692" y="5068630"/>
            <a:ext cx="3121981" cy="27834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  <a:spcBef>
                <a:spcPts val="1200"/>
              </a:spcBef>
            </a:pPr>
            <a:r>
              <a:rPr lang="en-US" sz="8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*Approximately data at 0.3% concentration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xmlns="" id="{04C267B3-E1EA-4028-9149-00CA7C18C628}"/>
              </a:ext>
            </a:extLst>
          </p:cNvPr>
          <p:cNvSpPr txBox="1"/>
          <p:nvPr/>
        </p:nvSpPr>
        <p:spPr>
          <a:xfrm>
            <a:off x="746906" y="480036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Tank System - DT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xmlns="" id="{BF5C8707-D475-4AB0-875A-1707E69E28FD}"/>
              </a:ext>
            </a:extLst>
          </p:cNvPr>
          <p:cNvSpPr txBox="1"/>
          <p:nvPr/>
        </p:nvSpPr>
        <p:spPr>
          <a:xfrm>
            <a:off x="746905" y="878515"/>
            <a:ext cx="2643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/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Specifications</a:t>
            </a:r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xmlns="" id="{942E0213-502B-4C59-8DA4-A083023EE813}"/>
              </a:ext>
            </a:extLst>
          </p:cNvPr>
          <p:cNvGrpSpPr/>
          <p:nvPr/>
        </p:nvGrpSpPr>
        <p:grpSpPr>
          <a:xfrm>
            <a:off x="4819692" y="2389281"/>
            <a:ext cx="2239346" cy="3163249"/>
            <a:chOff x="2304727" y="3196705"/>
            <a:chExt cx="2239346" cy="3163249"/>
          </a:xfrm>
        </p:grpSpPr>
        <p:pic>
          <p:nvPicPr>
            <p:cNvPr id="13" name="Bildobjekt 12">
              <a:extLst>
                <a:ext uri="{FF2B5EF4-FFF2-40B4-BE49-F238E27FC236}">
                  <a16:creationId xmlns:a16="http://schemas.microsoft.com/office/drawing/2014/main" xmlns="" id="{8A6529B6-4414-44C3-A30C-8EE912C06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727" y="3196705"/>
              <a:ext cx="1688953" cy="3163249"/>
            </a:xfrm>
            <a:prstGeom prst="rect">
              <a:avLst/>
            </a:prstGeom>
          </p:spPr>
        </p:pic>
        <p:cxnSp>
          <p:nvCxnSpPr>
            <p:cNvPr id="20" name="Rak pilkoppling 19">
              <a:extLst>
                <a:ext uri="{FF2B5EF4-FFF2-40B4-BE49-F238E27FC236}">
                  <a16:creationId xmlns:a16="http://schemas.microsoft.com/office/drawing/2014/main" xmlns="" id="{896698AB-8B86-4D4C-A165-63E8D567F5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17314" y="3402330"/>
              <a:ext cx="429899" cy="252496"/>
            </a:xfrm>
            <a:prstGeom prst="straightConnector1">
              <a:avLst/>
            </a:prstGeom>
            <a:ln w="19050" cap="sq">
              <a:solidFill>
                <a:schemeClr val="tx1">
                  <a:lumMod val="85000"/>
                  <a:lumOff val="15000"/>
                </a:schemeClr>
              </a:solidFill>
              <a:prstDash val="solid"/>
              <a:bevel/>
              <a:headEnd type="triangle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ak pilkoppling 22">
              <a:extLst>
                <a:ext uri="{FF2B5EF4-FFF2-40B4-BE49-F238E27FC236}">
                  <a16:creationId xmlns:a16="http://schemas.microsoft.com/office/drawing/2014/main" xmlns="" id="{E0634770-FD6E-4F47-A52E-C033DB2DBD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3297" y="5968321"/>
              <a:ext cx="1425575" cy="0"/>
            </a:xfrm>
            <a:prstGeom prst="straightConnector1">
              <a:avLst/>
            </a:prstGeom>
            <a:ln w="19050" cap="sq">
              <a:solidFill>
                <a:schemeClr val="tx1">
                  <a:lumMod val="85000"/>
                  <a:lumOff val="15000"/>
                </a:schemeClr>
              </a:solidFill>
              <a:prstDash val="solid"/>
              <a:bevel/>
              <a:headEnd type="triangle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ak pilkoppling 23">
              <a:extLst>
                <a:ext uri="{FF2B5EF4-FFF2-40B4-BE49-F238E27FC236}">
                  <a16:creationId xmlns:a16="http://schemas.microsoft.com/office/drawing/2014/main" xmlns="" id="{2502C285-48EE-44E5-B193-1731A1615277}"/>
                </a:ext>
              </a:extLst>
            </p:cNvPr>
            <p:cNvCxnSpPr>
              <a:cxnSpLocks/>
            </p:cNvCxnSpPr>
            <p:nvPr/>
          </p:nvCxnSpPr>
          <p:spPr>
            <a:xfrm>
              <a:off x="4004703" y="3624300"/>
              <a:ext cx="0" cy="2057774"/>
            </a:xfrm>
            <a:prstGeom prst="straightConnector1">
              <a:avLst/>
            </a:prstGeom>
            <a:ln w="19050" cap="sq">
              <a:solidFill>
                <a:schemeClr val="tx1">
                  <a:lumMod val="85000"/>
                  <a:lumOff val="15000"/>
                </a:schemeClr>
              </a:solidFill>
              <a:prstDash val="solid"/>
              <a:bevel/>
              <a:headEnd type="triangle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ruta 24">
              <a:extLst>
                <a:ext uri="{FF2B5EF4-FFF2-40B4-BE49-F238E27FC236}">
                  <a16:creationId xmlns:a16="http://schemas.microsoft.com/office/drawing/2014/main" xmlns="" id="{6E6A7E34-DD7E-4362-8A98-7596A0C1FEE8}"/>
                </a:ext>
              </a:extLst>
            </p:cNvPr>
            <p:cNvSpPr txBox="1"/>
            <p:nvPr/>
          </p:nvSpPr>
          <p:spPr>
            <a:xfrm>
              <a:off x="2930921" y="5752688"/>
              <a:ext cx="5916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Length</a:t>
              </a:r>
            </a:p>
          </p:txBody>
        </p:sp>
        <p:sp>
          <p:nvSpPr>
            <p:cNvPr id="26" name="textruta 25">
              <a:extLst>
                <a:ext uri="{FF2B5EF4-FFF2-40B4-BE49-F238E27FC236}">
                  <a16:creationId xmlns:a16="http://schemas.microsoft.com/office/drawing/2014/main" xmlns="" id="{695460F6-5822-45A1-B263-C62B8D38A467}"/>
                </a:ext>
              </a:extLst>
            </p:cNvPr>
            <p:cNvSpPr txBox="1"/>
            <p:nvPr/>
          </p:nvSpPr>
          <p:spPr>
            <a:xfrm rot="19805360">
              <a:off x="2415258" y="3313917"/>
              <a:ext cx="5082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Width</a:t>
              </a:r>
            </a:p>
          </p:txBody>
        </p:sp>
        <p:sp>
          <p:nvSpPr>
            <p:cNvPr id="27" name="textruta 26">
              <a:extLst>
                <a:ext uri="{FF2B5EF4-FFF2-40B4-BE49-F238E27FC236}">
                  <a16:creationId xmlns:a16="http://schemas.microsoft.com/office/drawing/2014/main" xmlns="" id="{6984B899-07F2-4F05-9FCA-55B892765FD9}"/>
                </a:ext>
              </a:extLst>
            </p:cNvPr>
            <p:cNvSpPr txBox="1"/>
            <p:nvPr/>
          </p:nvSpPr>
          <p:spPr>
            <a:xfrm>
              <a:off x="3993680" y="4535388"/>
              <a:ext cx="55039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Height</a:t>
              </a:r>
            </a:p>
          </p:txBody>
        </p:sp>
      </p:grpSp>
      <p:grpSp>
        <p:nvGrpSpPr>
          <p:cNvPr id="73" name="Grupp 72">
            <a:extLst>
              <a:ext uri="{FF2B5EF4-FFF2-40B4-BE49-F238E27FC236}">
                <a16:creationId xmlns:a16="http://schemas.microsoft.com/office/drawing/2014/main" xmlns="" id="{FCD16590-2447-4A50-99D8-900C13EA0DD0}"/>
              </a:ext>
            </a:extLst>
          </p:cNvPr>
          <p:cNvGrpSpPr/>
          <p:nvPr/>
        </p:nvGrpSpPr>
        <p:grpSpPr>
          <a:xfrm>
            <a:off x="491493" y="1331574"/>
            <a:ext cx="4268224" cy="4703652"/>
            <a:chOff x="799311" y="1517501"/>
            <a:chExt cx="4268224" cy="4703652"/>
          </a:xfrm>
        </p:grpSpPr>
        <p:pic>
          <p:nvPicPr>
            <p:cNvPr id="31" name="Bildobjekt 30" descr="En bild som visar bord, himmel, inomhus, sitter&#10;&#10;Beskrivning genererad med hög exakthet">
              <a:extLst>
                <a:ext uri="{FF2B5EF4-FFF2-40B4-BE49-F238E27FC236}">
                  <a16:creationId xmlns:a16="http://schemas.microsoft.com/office/drawing/2014/main" xmlns="" id="{F7E8297E-C0B2-40F7-9AD6-52EEAC11E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5689" y="1754301"/>
              <a:ext cx="1732492" cy="4082216"/>
            </a:xfrm>
            <a:prstGeom prst="rect">
              <a:avLst/>
            </a:prstGeom>
          </p:spPr>
        </p:pic>
        <p:cxnSp>
          <p:nvCxnSpPr>
            <p:cNvPr id="32" name="Rak pilkoppling 31">
              <a:extLst>
                <a:ext uri="{FF2B5EF4-FFF2-40B4-BE49-F238E27FC236}">
                  <a16:creationId xmlns:a16="http://schemas.microsoft.com/office/drawing/2014/main" xmlns="" id="{590C1728-FD2F-4FC5-8852-470AA0364A10}"/>
                </a:ext>
              </a:extLst>
            </p:cNvPr>
            <p:cNvCxnSpPr>
              <a:cxnSpLocks/>
            </p:cNvCxnSpPr>
            <p:nvPr/>
          </p:nvCxnSpPr>
          <p:spPr>
            <a:xfrm>
              <a:off x="2374106" y="1716881"/>
              <a:ext cx="461963" cy="83345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ruta 32">
              <a:extLst>
                <a:ext uri="{FF2B5EF4-FFF2-40B4-BE49-F238E27FC236}">
                  <a16:creationId xmlns:a16="http://schemas.microsoft.com/office/drawing/2014/main" xmlns="" id="{C7492002-60EA-4CBE-B59B-EBDEF62400DD}"/>
                </a:ext>
              </a:extLst>
            </p:cNvPr>
            <p:cNvSpPr txBox="1"/>
            <p:nvPr/>
          </p:nvSpPr>
          <p:spPr>
            <a:xfrm>
              <a:off x="1599521" y="1517501"/>
              <a:ext cx="1028545" cy="27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Polymer inlet </a:t>
              </a:r>
            </a:p>
          </p:txBody>
        </p:sp>
        <p:cxnSp>
          <p:nvCxnSpPr>
            <p:cNvPr id="37" name="Rak pilkoppling 36">
              <a:extLst>
                <a:ext uri="{FF2B5EF4-FFF2-40B4-BE49-F238E27FC236}">
                  <a16:creationId xmlns:a16="http://schemas.microsoft.com/office/drawing/2014/main" xmlns="" id="{AFD6E0AD-30E2-44AA-B96E-488422E891EE}"/>
                </a:ext>
              </a:extLst>
            </p:cNvPr>
            <p:cNvCxnSpPr>
              <a:cxnSpLocks/>
            </p:cNvCxnSpPr>
            <p:nvPr/>
          </p:nvCxnSpPr>
          <p:spPr>
            <a:xfrm>
              <a:off x="2307189" y="1916936"/>
              <a:ext cx="461963" cy="83345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ruta 37">
              <a:extLst>
                <a:ext uri="{FF2B5EF4-FFF2-40B4-BE49-F238E27FC236}">
                  <a16:creationId xmlns:a16="http://schemas.microsoft.com/office/drawing/2014/main" xmlns="" id="{639C7D5D-B523-41B8-B4A0-F1FB03524E7A}"/>
                </a:ext>
              </a:extLst>
            </p:cNvPr>
            <p:cNvSpPr txBox="1"/>
            <p:nvPr/>
          </p:nvSpPr>
          <p:spPr>
            <a:xfrm>
              <a:off x="1607217" y="1766511"/>
              <a:ext cx="1028545" cy="27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Manometer</a:t>
              </a:r>
            </a:p>
          </p:txBody>
        </p:sp>
        <p:cxnSp>
          <p:nvCxnSpPr>
            <p:cNvPr id="39" name="Rak pilkoppling 38">
              <a:extLst>
                <a:ext uri="{FF2B5EF4-FFF2-40B4-BE49-F238E27FC236}">
                  <a16:creationId xmlns:a16="http://schemas.microsoft.com/office/drawing/2014/main" xmlns="" id="{E7BF6691-20F4-48B8-B93F-0C7743BC2808}"/>
                </a:ext>
              </a:extLst>
            </p:cNvPr>
            <p:cNvCxnSpPr>
              <a:cxnSpLocks/>
            </p:cNvCxnSpPr>
            <p:nvPr/>
          </p:nvCxnSpPr>
          <p:spPr>
            <a:xfrm>
              <a:off x="2226226" y="3031361"/>
              <a:ext cx="461963" cy="83345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ruta 39">
              <a:extLst>
                <a:ext uri="{FF2B5EF4-FFF2-40B4-BE49-F238E27FC236}">
                  <a16:creationId xmlns:a16="http://schemas.microsoft.com/office/drawing/2014/main" xmlns="" id="{FC80298F-C31E-4F57-BB9C-5D31A7BC3A2C}"/>
                </a:ext>
              </a:extLst>
            </p:cNvPr>
            <p:cNvSpPr txBox="1"/>
            <p:nvPr/>
          </p:nvSpPr>
          <p:spPr>
            <a:xfrm>
              <a:off x="1498898" y="2856492"/>
              <a:ext cx="1028545" cy="27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sv-SE" sz="900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Flow</a:t>
              </a:r>
              <a:r>
                <a:rPr lang="sv-SE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switch</a:t>
              </a:r>
              <a:endParaRPr lang="en-US" sz="900" dirty="0">
                <a:ln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1" name="Rak pilkoppling 40">
              <a:extLst>
                <a:ext uri="{FF2B5EF4-FFF2-40B4-BE49-F238E27FC236}">
                  <a16:creationId xmlns:a16="http://schemas.microsoft.com/office/drawing/2014/main" xmlns="" id="{73C614E2-356B-434C-86EB-C0319FA05ED9}"/>
                </a:ext>
              </a:extLst>
            </p:cNvPr>
            <p:cNvCxnSpPr>
              <a:cxnSpLocks/>
            </p:cNvCxnSpPr>
            <p:nvPr/>
          </p:nvCxnSpPr>
          <p:spPr>
            <a:xfrm>
              <a:off x="2323858" y="3448079"/>
              <a:ext cx="461963" cy="83345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ruta 41">
              <a:extLst>
                <a:ext uri="{FF2B5EF4-FFF2-40B4-BE49-F238E27FC236}">
                  <a16:creationId xmlns:a16="http://schemas.microsoft.com/office/drawing/2014/main" xmlns="" id="{3EF6CA97-084B-471B-B53F-9A333CA106E1}"/>
                </a:ext>
              </a:extLst>
            </p:cNvPr>
            <p:cNvSpPr txBox="1"/>
            <p:nvPr/>
          </p:nvSpPr>
          <p:spPr>
            <a:xfrm>
              <a:off x="1711601" y="3279017"/>
              <a:ext cx="740899" cy="27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sv-SE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Ball </a:t>
              </a:r>
              <a:r>
                <a:rPr lang="sv-SE" sz="900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valve</a:t>
              </a:r>
              <a:endParaRPr lang="en-US" sz="900" dirty="0">
                <a:ln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3" name="Rak pilkoppling 42">
              <a:extLst>
                <a:ext uri="{FF2B5EF4-FFF2-40B4-BE49-F238E27FC236}">
                  <a16:creationId xmlns:a16="http://schemas.microsoft.com/office/drawing/2014/main" xmlns="" id="{649F724A-061A-42C8-A63A-E29C22DE6412}"/>
                </a:ext>
              </a:extLst>
            </p:cNvPr>
            <p:cNvCxnSpPr>
              <a:cxnSpLocks/>
            </p:cNvCxnSpPr>
            <p:nvPr/>
          </p:nvCxnSpPr>
          <p:spPr>
            <a:xfrm>
              <a:off x="2333321" y="3727263"/>
              <a:ext cx="461963" cy="83345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ruta 43">
              <a:extLst>
                <a:ext uri="{FF2B5EF4-FFF2-40B4-BE49-F238E27FC236}">
                  <a16:creationId xmlns:a16="http://schemas.microsoft.com/office/drawing/2014/main" xmlns="" id="{4C2EA2A1-4BE9-4673-84A8-C49011DC8230}"/>
                </a:ext>
              </a:extLst>
            </p:cNvPr>
            <p:cNvSpPr txBox="1"/>
            <p:nvPr/>
          </p:nvSpPr>
          <p:spPr>
            <a:xfrm>
              <a:off x="1660788" y="3553365"/>
              <a:ext cx="740899" cy="27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sv-SE" sz="900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r>
                <a:rPr lang="sv-SE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v-SE" sz="900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inlet</a:t>
              </a:r>
              <a:endParaRPr lang="en-US" sz="900" dirty="0">
                <a:ln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5" name="Rak pilkoppling 44">
              <a:extLst>
                <a:ext uri="{FF2B5EF4-FFF2-40B4-BE49-F238E27FC236}">
                  <a16:creationId xmlns:a16="http://schemas.microsoft.com/office/drawing/2014/main" xmlns="" id="{59BD6AC3-87EC-4451-8E18-AFE5CE973B87}"/>
                </a:ext>
              </a:extLst>
            </p:cNvPr>
            <p:cNvCxnSpPr>
              <a:cxnSpLocks/>
            </p:cNvCxnSpPr>
            <p:nvPr/>
          </p:nvCxnSpPr>
          <p:spPr>
            <a:xfrm>
              <a:off x="1965325" y="4035425"/>
              <a:ext cx="470643" cy="23895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ruta 45">
              <a:extLst>
                <a:ext uri="{FF2B5EF4-FFF2-40B4-BE49-F238E27FC236}">
                  <a16:creationId xmlns:a16="http://schemas.microsoft.com/office/drawing/2014/main" xmlns="" id="{38D27E9D-058F-4E32-BAD3-BCF36FF4F7D0}"/>
                </a:ext>
              </a:extLst>
            </p:cNvPr>
            <p:cNvSpPr txBox="1"/>
            <p:nvPr/>
          </p:nvSpPr>
          <p:spPr>
            <a:xfrm>
              <a:off x="958931" y="3909369"/>
              <a:ext cx="112311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Tank </a:t>
              </a:r>
              <a:r>
                <a:rPr lang="sv-SE" sz="900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level</a:t>
              </a:r>
              <a:r>
                <a:rPr lang="sv-SE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v-SE" sz="900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control</a:t>
              </a:r>
              <a:endParaRPr lang="en-US" sz="900" dirty="0">
                <a:ln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7" name="Rak pilkoppling 46">
              <a:extLst>
                <a:ext uri="{FF2B5EF4-FFF2-40B4-BE49-F238E27FC236}">
                  <a16:creationId xmlns:a16="http://schemas.microsoft.com/office/drawing/2014/main" xmlns="" id="{E6B76469-9362-497D-9C15-35AFFF5042BE}"/>
                </a:ext>
              </a:extLst>
            </p:cNvPr>
            <p:cNvCxnSpPr>
              <a:cxnSpLocks/>
            </p:cNvCxnSpPr>
            <p:nvPr/>
          </p:nvCxnSpPr>
          <p:spPr>
            <a:xfrm>
              <a:off x="2219325" y="4314825"/>
              <a:ext cx="523297" cy="25172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ruta 47">
              <a:extLst>
                <a:ext uri="{FF2B5EF4-FFF2-40B4-BE49-F238E27FC236}">
                  <a16:creationId xmlns:a16="http://schemas.microsoft.com/office/drawing/2014/main" xmlns="" id="{E3001B2F-6F92-40A2-B626-BB2F00999027}"/>
                </a:ext>
              </a:extLst>
            </p:cNvPr>
            <p:cNvSpPr txBox="1"/>
            <p:nvPr/>
          </p:nvSpPr>
          <p:spPr>
            <a:xfrm>
              <a:off x="1419306" y="4188511"/>
              <a:ext cx="98238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900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Throttle</a:t>
              </a:r>
              <a:r>
                <a:rPr lang="sv-SE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v-SE" sz="900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valve</a:t>
              </a:r>
              <a:endParaRPr lang="en-US" sz="900" dirty="0">
                <a:ln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9" name="Rak pilkoppling 48">
              <a:extLst>
                <a:ext uri="{FF2B5EF4-FFF2-40B4-BE49-F238E27FC236}">
                  <a16:creationId xmlns:a16="http://schemas.microsoft.com/office/drawing/2014/main" xmlns="" id="{DF866E80-2D20-4D18-95E4-3D714621814B}"/>
                </a:ext>
              </a:extLst>
            </p:cNvPr>
            <p:cNvCxnSpPr>
              <a:cxnSpLocks/>
            </p:cNvCxnSpPr>
            <p:nvPr/>
          </p:nvCxnSpPr>
          <p:spPr>
            <a:xfrm>
              <a:off x="1817598" y="5022510"/>
              <a:ext cx="461963" cy="83345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ruta 49">
              <a:extLst>
                <a:ext uri="{FF2B5EF4-FFF2-40B4-BE49-F238E27FC236}">
                  <a16:creationId xmlns:a16="http://schemas.microsoft.com/office/drawing/2014/main" xmlns="" id="{A9A84EE3-48E7-42EE-8890-491B8C2F6F3E}"/>
                </a:ext>
              </a:extLst>
            </p:cNvPr>
            <p:cNvSpPr txBox="1"/>
            <p:nvPr/>
          </p:nvSpPr>
          <p:spPr>
            <a:xfrm>
              <a:off x="799311" y="4880434"/>
              <a:ext cx="11182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Tank </a:t>
              </a:r>
              <a:r>
                <a:rPr lang="sv-SE" sz="900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level</a:t>
              </a:r>
              <a:r>
                <a:rPr lang="sv-SE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v-SE" sz="900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control</a:t>
              </a:r>
              <a:endParaRPr lang="en-US" sz="900" dirty="0">
                <a:ln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1" name="Rak pilkoppling 50">
              <a:extLst>
                <a:ext uri="{FF2B5EF4-FFF2-40B4-BE49-F238E27FC236}">
                  <a16:creationId xmlns:a16="http://schemas.microsoft.com/office/drawing/2014/main" xmlns="" id="{7456BAA9-F14C-43C0-8410-90CDBB6F1240}"/>
                </a:ext>
              </a:extLst>
            </p:cNvPr>
            <p:cNvCxnSpPr>
              <a:cxnSpLocks/>
            </p:cNvCxnSpPr>
            <p:nvPr/>
          </p:nvCxnSpPr>
          <p:spPr>
            <a:xfrm>
              <a:off x="2190750" y="5448300"/>
              <a:ext cx="457111" cy="22680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ruta 51">
              <a:extLst>
                <a:ext uri="{FF2B5EF4-FFF2-40B4-BE49-F238E27FC236}">
                  <a16:creationId xmlns:a16="http://schemas.microsoft.com/office/drawing/2014/main" xmlns="" id="{6211E749-445B-4370-83A9-6890161D9FF2}"/>
                </a:ext>
              </a:extLst>
            </p:cNvPr>
            <p:cNvSpPr txBox="1"/>
            <p:nvPr/>
          </p:nvSpPr>
          <p:spPr>
            <a:xfrm>
              <a:off x="1469763" y="5312887"/>
              <a:ext cx="80979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Drain </a:t>
              </a:r>
              <a:r>
                <a:rPr lang="sv-SE" sz="900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valve</a:t>
              </a:r>
              <a:endParaRPr lang="en-US" sz="900" dirty="0">
                <a:ln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3" name="Rak pilkoppling 52">
              <a:extLst>
                <a:ext uri="{FF2B5EF4-FFF2-40B4-BE49-F238E27FC236}">
                  <a16:creationId xmlns:a16="http://schemas.microsoft.com/office/drawing/2014/main" xmlns="" id="{925B386E-FC83-4E1A-B9C8-669DA306B7D6}"/>
                </a:ext>
              </a:extLst>
            </p:cNvPr>
            <p:cNvCxnSpPr>
              <a:cxnSpLocks/>
              <a:stCxn id="54" idx="0"/>
            </p:cNvCxnSpPr>
            <p:nvPr/>
          </p:nvCxnSpPr>
          <p:spPr>
            <a:xfrm flipV="1">
              <a:off x="2875208" y="5655807"/>
              <a:ext cx="315667" cy="196014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ruta 53">
              <a:extLst>
                <a:ext uri="{FF2B5EF4-FFF2-40B4-BE49-F238E27FC236}">
                  <a16:creationId xmlns:a16="http://schemas.microsoft.com/office/drawing/2014/main" xmlns="" id="{518DBE20-8D5B-4EB9-89DE-129F09F601E4}"/>
                </a:ext>
              </a:extLst>
            </p:cNvPr>
            <p:cNvSpPr txBox="1"/>
            <p:nvPr/>
          </p:nvSpPr>
          <p:spPr>
            <a:xfrm>
              <a:off x="2374106" y="5851821"/>
              <a:ext cx="10022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900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Overflow</a:t>
              </a:r>
              <a:r>
                <a:rPr lang="sv-SE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v-SE" sz="900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protection</a:t>
              </a:r>
              <a:r>
                <a:rPr lang="sv-SE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v-SE" sz="900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valve</a:t>
              </a:r>
              <a:endParaRPr lang="en-US" sz="900" dirty="0">
                <a:ln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6" name="Rak pilkoppling 55">
              <a:extLst>
                <a:ext uri="{FF2B5EF4-FFF2-40B4-BE49-F238E27FC236}">
                  <a16:creationId xmlns:a16="http://schemas.microsoft.com/office/drawing/2014/main" xmlns="" id="{E67FFF71-562F-400B-A6B1-74708C6C35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5508" y="2448158"/>
              <a:ext cx="366991" cy="111816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ruta 56">
              <a:extLst>
                <a:ext uri="{FF2B5EF4-FFF2-40B4-BE49-F238E27FC236}">
                  <a16:creationId xmlns:a16="http://schemas.microsoft.com/office/drawing/2014/main" xmlns="" id="{87337F98-C27B-411F-A389-97CB9836ABDD}"/>
                </a:ext>
              </a:extLst>
            </p:cNvPr>
            <p:cNvSpPr txBox="1"/>
            <p:nvPr/>
          </p:nvSpPr>
          <p:spPr>
            <a:xfrm>
              <a:off x="3597644" y="2285605"/>
              <a:ext cx="1028545" cy="27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Mixer</a:t>
              </a:r>
            </a:p>
          </p:txBody>
        </p:sp>
        <p:cxnSp>
          <p:nvCxnSpPr>
            <p:cNvPr id="59" name="Rak pilkoppling 58">
              <a:extLst>
                <a:ext uri="{FF2B5EF4-FFF2-40B4-BE49-F238E27FC236}">
                  <a16:creationId xmlns:a16="http://schemas.microsoft.com/office/drawing/2014/main" xmlns="" id="{0D019FCB-849F-4FBB-AC96-EF8E00BB54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24191" y="3613150"/>
              <a:ext cx="633484" cy="88408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ruta 59">
              <a:extLst>
                <a:ext uri="{FF2B5EF4-FFF2-40B4-BE49-F238E27FC236}">
                  <a16:creationId xmlns:a16="http://schemas.microsoft.com/office/drawing/2014/main" xmlns="" id="{BA2B2086-CAC0-4880-AD66-F77C0C9821A8}"/>
                </a:ext>
              </a:extLst>
            </p:cNvPr>
            <p:cNvSpPr txBox="1"/>
            <p:nvPr/>
          </p:nvSpPr>
          <p:spPr>
            <a:xfrm>
              <a:off x="4184842" y="3428484"/>
              <a:ext cx="8826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Preparation Tank</a:t>
              </a:r>
            </a:p>
          </p:txBody>
        </p:sp>
        <p:cxnSp>
          <p:nvCxnSpPr>
            <p:cNvPr id="62" name="Rak pilkoppling 61">
              <a:extLst>
                <a:ext uri="{FF2B5EF4-FFF2-40B4-BE49-F238E27FC236}">
                  <a16:creationId xmlns:a16="http://schemas.microsoft.com/office/drawing/2014/main" xmlns="" id="{679DC7C0-B6FB-499B-AB3F-C8A6A66E7E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59005" y="4876800"/>
              <a:ext cx="643095" cy="70734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ruta 62">
              <a:extLst>
                <a:ext uri="{FF2B5EF4-FFF2-40B4-BE49-F238E27FC236}">
                  <a16:creationId xmlns:a16="http://schemas.microsoft.com/office/drawing/2014/main" xmlns="" id="{E65EBA33-B982-4535-9B35-9BF7009FF9C2}"/>
                </a:ext>
              </a:extLst>
            </p:cNvPr>
            <p:cNvSpPr txBox="1"/>
            <p:nvPr/>
          </p:nvSpPr>
          <p:spPr>
            <a:xfrm>
              <a:off x="4024242" y="4682592"/>
              <a:ext cx="10285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Storage</a:t>
              </a:r>
            </a:p>
            <a:p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Tank</a:t>
              </a:r>
            </a:p>
          </p:txBody>
        </p:sp>
        <p:cxnSp>
          <p:nvCxnSpPr>
            <p:cNvPr id="64" name="Rak pilkoppling 63">
              <a:extLst>
                <a:ext uri="{FF2B5EF4-FFF2-40B4-BE49-F238E27FC236}">
                  <a16:creationId xmlns:a16="http://schemas.microsoft.com/office/drawing/2014/main" xmlns="" id="{F6D5FB26-1E94-49BB-BA99-949598177D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5771" y="2252347"/>
              <a:ext cx="366991" cy="111816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ruta 64">
              <a:extLst>
                <a:ext uri="{FF2B5EF4-FFF2-40B4-BE49-F238E27FC236}">
                  <a16:creationId xmlns:a16="http://schemas.microsoft.com/office/drawing/2014/main" xmlns="" id="{786A38AA-C947-4DD1-8FA8-81C768102054}"/>
                </a:ext>
              </a:extLst>
            </p:cNvPr>
            <p:cNvSpPr txBox="1"/>
            <p:nvPr/>
          </p:nvSpPr>
          <p:spPr>
            <a:xfrm>
              <a:off x="3291201" y="2055418"/>
              <a:ext cx="1061724" cy="27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900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PolyWet</a:t>
              </a:r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eductor</a:t>
              </a:r>
              <a:endParaRPr lang="en-US" sz="900" dirty="0">
                <a:ln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6" name="Rak pilkoppling 65">
              <a:extLst>
                <a:ext uri="{FF2B5EF4-FFF2-40B4-BE49-F238E27FC236}">
                  <a16:creationId xmlns:a16="http://schemas.microsoft.com/office/drawing/2014/main" xmlns="" id="{91D26ECA-EB28-40AE-B71C-7D57A25456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61270" y="2795821"/>
              <a:ext cx="366991" cy="111816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ruta 66">
              <a:extLst>
                <a:ext uri="{FF2B5EF4-FFF2-40B4-BE49-F238E27FC236}">
                  <a16:creationId xmlns:a16="http://schemas.microsoft.com/office/drawing/2014/main" xmlns="" id="{96012B53-F5A6-4144-87E5-1E68AC81D215}"/>
                </a:ext>
              </a:extLst>
            </p:cNvPr>
            <p:cNvSpPr txBox="1"/>
            <p:nvPr/>
          </p:nvSpPr>
          <p:spPr>
            <a:xfrm>
              <a:off x="3964355" y="2628505"/>
              <a:ext cx="1028545" cy="27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Inspection hatch</a:t>
              </a:r>
            </a:p>
          </p:txBody>
        </p:sp>
      </p:grpSp>
      <p:graphicFrame>
        <p:nvGraphicFramePr>
          <p:cNvPr id="74" name="Tabell 73">
            <a:extLst>
              <a:ext uri="{FF2B5EF4-FFF2-40B4-BE49-F238E27FC236}">
                <a16:creationId xmlns:a16="http://schemas.microsoft.com/office/drawing/2014/main" xmlns="" id="{6481654E-0983-4524-B044-D6A0657F8A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862354"/>
              </p:ext>
            </p:extLst>
          </p:nvPr>
        </p:nvGraphicFramePr>
        <p:xfrm>
          <a:off x="7112262" y="2502655"/>
          <a:ext cx="4563891" cy="2590800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892839">
                  <a:extLst>
                    <a:ext uri="{9D8B030D-6E8A-4147-A177-3AD203B41FA5}">
                      <a16:colId xmlns:a16="http://schemas.microsoft.com/office/drawing/2014/main" xmlns="" val="321858320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xmlns="" val="371044924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xmlns="" val="1216570289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xmlns="" val="3552351368"/>
                    </a:ext>
                  </a:extLst>
                </a:gridCol>
                <a:gridCol w="926958">
                  <a:extLst>
                    <a:ext uri="{9D8B030D-6E8A-4147-A177-3AD203B41FA5}">
                      <a16:colId xmlns:a16="http://schemas.microsoft.com/office/drawing/2014/main" xmlns="" val="1664626975"/>
                    </a:ext>
                  </a:extLst>
                </a:gridCol>
                <a:gridCol w="800994">
                  <a:extLst>
                    <a:ext uri="{9D8B030D-6E8A-4147-A177-3AD203B41FA5}">
                      <a16:colId xmlns:a16="http://schemas.microsoft.com/office/drawing/2014/main" xmlns="" val="4106777537"/>
                    </a:ext>
                  </a:extLst>
                </a:gridCol>
              </a:tblGrid>
              <a:tr h="350911">
                <a:tc>
                  <a:txBody>
                    <a:bodyPr/>
                    <a:lstStyle/>
                    <a:p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  <a:endParaRPr lang="sv-SE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sv-SE" sz="9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sv-SE" sz="9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Width</a:t>
                      </a:r>
                      <a: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sv-SE" sz="9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Height</a:t>
                      </a:r>
                      <a: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Tank </a:t>
                      </a:r>
                      <a:r>
                        <a:rPr lang="sv-SE" sz="9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volume</a:t>
                      </a:r>
                      <a: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l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sv-SE" sz="9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Capacity</a:t>
                      </a:r>
                      <a: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sv-SE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kg/h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7258677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DT 0303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02174342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DT 0505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68611353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DT 0709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8796488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DT 1317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4405763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DT 2030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33861506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DT 3040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1984697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DT 4050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28235433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DT 6060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08567876"/>
                  </a:ext>
                </a:extLst>
              </a:tr>
              <a:tr h="2193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DT 80100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1834509"/>
                  </a:ext>
                </a:extLst>
              </a:tr>
            </a:tbl>
          </a:graphicData>
        </a:graphic>
      </p:graphicFrame>
      <p:sp>
        <p:nvSpPr>
          <p:cNvPr id="58" name="Rektangel: diagonala rundade hörn 57">
            <a:hlinkClick r:id="rId8" action="ppaction://hlinksldjump"/>
            <a:extLst>
              <a:ext uri="{FF2B5EF4-FFF2-40B4-BE49-F238E27FC236}">
                <a16:creationId xmlns:a16="http://schemas.microsoft.com/office/drawing/2014/main" xmlns="" id="{3C733120-DA46-45DE-ACFD-436413BF4BBB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61" name="Rektangel: diagonala rundade hörn 60">
            <a:hlinkClick r:id="rId9" action="ppaction://hlinksldjump"/>
            <a:extLst>
              <a:ext uri="{FF2B5EF4-FFF2-40B4-BE49-F238E27FC236}">
                <a16:creationId xmlns:a16="http://schemas.microsoft.com/office/drawing/2014/main" xmlns="" id="{95BAE783-EF49-4A67-A075-F48D8353A52C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68" name="Rektangel: diagonala rundade hörn 67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ADF3FB1-7C08-4FB7-9A7A-662634EA1C8A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69" name="Flödesschema: Alternativ process 68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868812A3-7B80-49A3-972D-7A1F1D6119CE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70" name="Bild 69" descr="Hem">
            <a:hlinkClick r:id="rId11" action="ppaction://hlinksldjump"/>
            <a:extLst>
              <a:ext uri="{FF2B5EF4-FFF2-40B4-BE49-F238E27FC236}">
                <a16:creationId xmlns:a16="http://schemas.microsoft.com/office/drawing/2014/main" xmlns="" id="{CB168F66-5D33-41DF-A16A-4AEE0314A54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68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tbubbla: rektangel 14">
            <a:extLst>
              <a:ext uri="{FF2B5EF4-FFF2-40B4-BE49-F238E27FC236}">
                <a16:creationId xmlns:a16="http://schemas.microsoft.com/office/drawing/2014/main" xmlns="" id="{91D06B96-831E-4522-A91D-BC7EB215F8A7}"/>
              </a:ext>
            </a:extLst>
          </p:cNvPr>
          <p:cNvSpPr/>
          <p:nvPr/>
        </p:nvSpPr>
        <p:spPr>
          <a:xfrm>
            <a:off x="465687" y="979002"/>
            <a:ext cx="5925588" cy="3503175"/>
          </a:xfrm>
          <a:prstGeom prst="wedgeRectCallout">
            <a:avLst/>
          </a:prstGeom>
          <a:blipFill dpi="0" rotWithShape="1">
            <a:blip r:embed="rId3">
              <a:alphaModFix amt="10000"/>
            </a:blip>
            <a:srcRect/>
            <a:stretch>
              <a:fillRect l="1000" t="-16000" r="5000" b="-13000"/>
            </a:stretch>
          </a:blipFill>
          <a:effectLst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ktangel: rundade hörn 10">
            <a:extLst>
              <a:ext uri="{FF2B5EF4-FFF2-40B4-BE49-F238E27FC236}">
                <a16:creationId xmlns:a16="http://schemas.microsoft.com/office/drawing/2014/main" xmlns="" id="{EE0DB250-5DC7-423C-8AEA-A448F6DEC924}"/>
              </a:ext>
            </a:extLst>
          </p:cNvPr>
          <p:cNvSpPr/>
          <p:nvPr/>
        </p:nvSpPr>
        <p:spPr>
          <a:xfrm>
            <a:off x="10534319" y="6216517"/>
            <a:ext cx="1156460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ktangel: rundade hörn 11">
            <a:hlinkClick r:id="rId4" action="ppaction://hlinksldjump"/>
            <a:extLst>
              <a:ext uri="{FF2B5EF4-FFF2-40B4-BE49-F238E27FC236}">
                <a16:creationId xmlns:a16="http://schemas.microsoft.com/office/drawing/2014/main" xmlns="" id="{03F39DE7-5B49-4137-AB94-6D793701F6DC}"/>
              </a:ext>
            </a:extLst>
          </p:cNvPr>
          <p:cNvSpPr/>
          <p:nvPr/>
        </p:nvSpPr>
        <p:spPr>
          <a:xfrm>
            <a:off x="9240061" y="6216517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ktangel: rundade hörn 12">
            <a:hlinkClick r:id="rId5" action="ppaction://hlinksldjump"/>
            <a:extLst>
              <a:ext uri="{FF2B5EF4-FFF2-40B4-BE49-F238E27FC236}">
                <a16:creationId xmlns:a16="http://schemas.microsoft.com/office/drawing/2014/main" xmlns="" id="{4E58FEDB-5EF5-4C2A-9C3F-8CDDAC04B9AF}"/>
              </a:ext>
            </a:extLst>
          </p:cNvPr>
          <p:cNvSpPr/>
          <p:nvPr/>
        </p:nvSpPr>
        <p:spPr>
          <a:xfrm>
            <a:off x="7945803" y="6216517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xmlns="" id="{521216DF-9516-43B2-BE2D-D12651FEB1D0}"/>
              </a:ext>
            </a:extLst>
          </p:cNvPr>
          <p:cNvSpPr txBox="1"/>
          <p:nvPr/>
        </p:nvSpPr>
        <p:spPr>
          <a:xfrm>
            <a:off x="1062230" y="578892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Tank System - DT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xmlns="" id="{CB6B9CA7-3172-4583-9B30-CFC0B96E0D19}"/>
              </a:ext>
            </a:extLst>
          </p:cNvPr>
          <p:cNvSpPr txBox="1"/>
          <p:nvPr/>
        </p:nvSpPr>
        <p:spPr>
          <a:xfrm>
            <a:off x="1062230" y="948384"/>
            <a:ext cx="2643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/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chart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xmlns="" id="{25FE04EC-5DED-4D88-AE38-49DF1422EA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825" y="1295777"/>
            <a:ext cx="8637304" cy="4549894"/>
          </a:xfrm>
          <a:prstGeom prst="rect">
            <a:avLst/>
          </a:prstGeom>
        </p:spPr>
      </p:pic>
      <p:sp>
        <p:nvSpPr>
          <p:cNvPr id="18" name="Rektangel: diagonala rundade hörn 17">
            <a:hlinkClick r:id="rId7" action="ppaction://hlinksldjump"/>
            <a:extLst>
              <a:ext uri="{FF2B5EF4-FFF2-40B4-BE49-F238E27FC236}">
                <a16:creationId xmlns:a16="http://schemas.microsoft.com/office/drawing/2014/main" xmlns="" id="{DC97B326-9D50-4B33-BA29-A5834FE1337A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19" name="Rektangel: diagonala rundade hörn 18">
            <a:hlinkClick r:id="rId8" action="ppaction://hlinksldjump"/>
            <a:extLst>
              <a:ext uri="{FF2B5EF4-FFF2-40B4-BE49-F238E27FC236}">
                <a16:creationId xmlns:a16="http://schemas.microsoft.com/office/drawing/2014/main" xmlns="" id="{741874E8-37DC-4652-A598-81939DA0621C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20" name="Rektangel: diagonala rundade hörn 19">
            <a:hlinkClick r:id="rId9" action="ppaction://hlinksldjump"/>
            <a:extLst>
              <a:ext uri="{FF2B5EF4-FFF2-40B4-BE49-F238E27FC236}">
                <a16:creationId xmlns:a16="http://schemas.microsoft.com/office/drawing/2014/main" xmlns="" id="{2FDAF4EE-CFB8-4750-9F69-E140F8314BE5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21" name="Flödesschema: Alternativ process 20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BC6C20B6-4BB0-49BA-B004-309BFE16DD8C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22" name="Bild 21" descr="Hem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C24AAFD-BF98-48EF-A4D2-C655DE5F9B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748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atbubbla: rektangel 12">
            <a:extLst>
              <a:ext uri="{FF2B5EF4-FFF2-40B4-BE49-F238E27FC236}">
                <a16:creationId xmlns:a16="http://schemas.microsoft.com/office/drawing/2014/main" xmlns="" id="{D948050C-F1E7-4B2F-B4D5-642C4BD2CBEF}"/>
              </a:ext>
            </a:extLst>
          </p:cNvPr>
          <p:cNvSpPr/>
          <p:nvPr/>
        </p:nvSpPr>
        <p:spPr>
          <a:xfrm>
            <a:off x="992917" y="1200150"/>
            <a:ext cx="5035280" cy="3360313"/>
          </a:xfrm>
          <a:prstGeom prst="wedgeRectCallout">
            <a:avLst/>
          </a:prstGeom>
          <a:blipFill dpi="0" rotWithShape="1">
            <a:blip r:embed="rId3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55000"/>
                      </a14:imgEffect>
                    </a14:imgLayer>
                  </a14:imgProps>
                </a:ext>
              </a:extLst>
            </a:blip>
            <a:srcRect/>
            <a:stretch>
              <a:fillRect l="-16000" t="-98000" r="-25000" b="12000"/>
            </a:stretch>
          </a:blipFill>
          <a:effectLst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xmlns="" id="{3757900B-8FCA-4D07-BE63-27B55667E8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94" y="1217097"/>
            <a:ext cx="2925465" cy="4532823"/>
          </a:xfrm>
          <a:prstGeom prst="rect">
            <a:avLst/>
          </a:prstGeo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xmlns="" id="{E0E55551-9056-45CC-A4A0-D4796FE265E2}"/>
              </a:ext>
            </a:extLst>
          </p:cNvPr>
          <p:cNvSpPr txBox="1"/>
          <p:nvPr/>
        </p:nvSpPr>
        <p:spPr>
          <a:xfrm>
            <a:off x="1101481" y="1495485"/>
            <a:ext cx="4546844" cy="86177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LPS mixes and stores liquid emulsion polymer solution continuously through a simple effective double tank system.</a:t>
            </a:r>
          </a:p>
        </p:txBody>
      </p:sp>
      <p:sp>
        <p:nvSpPr>
          <p:cNvPr id="18" name="Rektangel: rundade hörn 17">
            <a:extLst>
              <a:ext uri="{FF2B5EF4-FFF2-40B4-BE49-F238E27FC236}">
                <a16:creationId xmlns:a16="http://schemas.microsoft.com/office/drawing/2014/main" xmlns="" id="{C39404AE-AA89-481D-9D45-BD1D400B65C5}"/>
              </a:ext>
            </a:extLst>
          </p:cNvPr>
          <p:cNvSpPr/>
          <p:nvPr/>
        </p:nvSpPr>
        <p:spPr>
          <a:xfrm>
            <a:off x="1206256" y="3051756"/>
            <a:ext cx="4353684" cy="2064064"/>
          </a:xfrm>
          <a:prstGeom prst="roundRect">
            <a:avLst>
              <a:gd name="adj" fmla="val 6996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3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203200" sx="99000" sy="99000" algn="ctr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44450" h="12700" prst="angle"/>
            <a:contourClr>
              <a:schemeClr val="bg2">
                <a:lumMod val="90000"/>
              </a:schemeClr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171450" lvl="0" indent="-171450" defTabSz="711200">
              <a:spcAft>
                <a:spcPts val="600"/>
              </a:spcAft>
            </a:pPr>
            <a:r>
              <a:rPr lang="en-US" sz="1200" b="1" dirty="0">
                <a:ln/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sv-SE" sz="1000" dirty="0" err="1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Compact</a:t>
            </a:r>
            <a:r>
              <a:rPr lang="sv-SE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1000" dirty="0" err="1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</a:t>
            </a:r>
            <a:r>
              <a:rPr lang="sv-SE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1000" dirty="0" err="1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Hygienic</a:t>
            </a:r>
            <a:r>
              <a:rPr lang="sv-SE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CE </a:t>
            </a:r>
            <a:r>
              <a:rPr lang="sv-SE" sz="1000" dirty="0" err="1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</a:t>
            </a:r>
            <a:r>
              <a:rPr lang="sv-SE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maintenance and accessibility.</a:t>
            </a:r>
            <a:endParaRPr lang="sv-SE" sz="1000" dirty="0">
              <a:ln/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Fully enclosed ventilated system to eliminate aerosol and </a:t>
            </a:r>
            <a:r>
              <a:rPr lang="en-US" sz="1000" dirty="0" err="1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odour</a:t>
            </a: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consumption of resources - Polymer, Energy, Water.</a:t>
            </a:r>
            <a:endParaRPr lang="sv-SE" sz="1000" dirty="0">
              <a:ln/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design and manufacturing with the best materials available.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quality equipment completely in stainless steel.</a:t>
            </a:r>
          </a:p>
        </p:txBody>
      </p:sp>
      <p:sp>
        <p:nvSpPr>
          <p:cNvPr id="12" name="Rektangel: rundade hörn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8A79A29F-C6CD-4134-9582-F523A7BD25B0}"/>
              </a:ext>
            </a:extLst>
          </p:cNvPr>
          <p:cNvSpPr/>
          <p:nvPr/>
        </p:nvSpPr>
        <p:spPr>
          <a:xfrm>
            <a:off x="10531973" y="6191957"/>
            <a:ext cx="1156460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ktangel: rundade hörn 13">
            <a:hlinkClick r:id="rId7" action="ppaction://hlinksldjump"/>
            <a:extLst>
              <a:ext uri="{FF2B5EF4-FFF2-40B4-BE49-F238E27FC236}">
                <a16:creationId xmlns:a16="http://schemas.microsoft.com/office/drawing/2014/main" xmlns="" id="{27357108-1403-4B12-BB59-BAE8AC9A597C}"/>
              </a:ext>
            </a:extLst>
          </p:cNvPr>
          <p:cNvSpPr/>
          <p:nvPr/>
        </p:nvSpPr>
        <p:spPr>
          <a:xfrm>
            <a:off x="9237715" y="6191957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ktangel: rundade hörn 21">
            <a:extLst>
              <a:ext uri="{FF2B5EF4-FFF2-40B4-BE49-F238E27FC236}">
                <a16:creationId xmlns:a16="http://schemas.microsoft.com/office/drawing/2014/main" xmlns="" id="{281A752C-E066-4256-A572-2FDCA6916404}"/>
              </a:ext>
            </a:extLst>
          </p:cNvPr>
          <p:cNvSpPr/>
          <p:nvPr/>
        </p:nvSpPr>
        <p:spPr>
          <a:xfrm>
            <a:off x="7943457" y="6191957"/>
            <a:ext cx="1154905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xmlns="" id="{FC8B8684-1350-4C95-BEBC-E16929F10DA6}"/>
              </a:ext>
            </a:extLst>
          </p:cNvPr>
          <p:cNvSpPr txBox="1"/>
          <p:nvPr/>
        </p:nvSpPr>
        <p:spPr>
          <a:xfrm>
            <a:off x="1111006" y="931347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Polymer System - LPS</a:t>
            </a:r>
          </a:p>
        </p:txBody>
      </p:sp>
      <p:sp>
        <p:nvSpPr>
          <p:cNvPr id="16" name="Rektangel: diagonala rundade hörn 15">
            <a:hlinkClick r:id="rId8" action="ppaction://hlinksldjump"/>
            <a:extLst>
              <a:ext uri="{FF2B5EF4-FFF2-40B4-BE49-F238E27FC236}">
                <a16:creationId xmlns:a16="http://schemas.microsoft.com/office/drawing/2014/main" xmlns="" id="{DFA2BA51-32E1-4F43-9691-64BD89AB3451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17" name="Rektangel: diagonala rundade hörn 16">
            <a:hlinkClick r:id="rId9" action="ppaction://hlinksldjump"/>
            <a:extLst>
              <a:ext uri="{FF2B5EF4-FFF2-40B4-BE49-F238E27FC236}">
                <a16:creationId xmlns:a16="http://schemas.microsoft.com/office/drawing/2014/main" xmlns="" id="{D9568EC9-51DE-46DD-92E4-A84980FD09E1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20" name="Rektangel: diagonala rundade hörn 1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90AD2EA-D9D3-41A8-AD35-D2C48007FBC4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21" name="Flödesschema: Alternativ process 20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6F663686-DE8F-47AA-83C8-DC3078193FC3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24" name="Bild 23" descr="Hem">
            <a:hlinkClick r:id="rId11" action="ppaction://hlinksldjump"/>
            <a:extLst>
              <a:ext uri="{FF2B5EF4-FFF2-40B4-BE49-F238E27FC236}">
                <a16:creationId xmlns:a16="http://schemas.microsoft.com/office/drawing/2014/main" xmlns="" id="{49959293-2D65-4102-AAA8-4B3ACD495B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66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En bild som visar objekt&#10;&#10;Beskrivning genererad med hög exakthet">
            <a:extLst>
              <a:ext uri="{FF2B5EF4-FFF2-40B4-BE49-F238E27FC236}">
                <a16:creationId xmlns:a16="http://schemas.microsoft.com/office/drawing/2014/main" xmlns="" id="{41AEDF60-EFB9-4BBD-8862-F4F1C4EAE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863" y="3721132"/>
            <a:ext cx="2750278" cy="130791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xmlns="" id="{D72AFCD5-BB1A-4621-9575-5383BC270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49" y="4021502"/>
            <a:ext cx="4760811" cy="2053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xmlns="" id="{CA1C6DA1-E8AC-4343-BCCE-C1E372089234}"/>
              </a:ext>
            </a:extLst>
          </p:cNvPr>
          <p:cNvSpPr txBox="1"/>
          <p:nvPr/>
        </p:nvSpPr>
        <p:spPr>
          <a:xfrm>
            <a:off x="360351" y="360346"/>
            <a:ext cx="4624404" cy="40011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The Company</a:t>
            </a:r>
            <a:endParaRPr lang="sv-SE" sz="2000" dirty="0">
              <a:solidFill>
                <a:srgbClr val="2668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xmlns="" id="{8FCA2566-98ED-4D52-8CFB-D55D4C8AD6D7}"/>
              </a:ext>
            </a:extLst>
          </p:cNvPr>
          <p:cNvSpPr txBox="1"/>
          <p:nvPr/>
        </p:nvSpPr>
        <p:spPr>
          <a:xfrm>
            <a:off x="5413681" y="922361"/>
            <a:ext cx="3345908" cy="70788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offer 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turn-key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tailor-made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plants that are optimized to give the best technical packages for the lowest capital and running cost.</a:t>
            </a:r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xmlns="" id="{33455F35-21E9-4A31-806D-C0A564371744}"/>
              </a:ext>
            </a:extLst>
          </p:cNvPr>
          <p:cNvGrpSpPr/>
          <p:nvPr/>
        </p:nvGrpSpPr>
        <p:grpSpPr>
          <a:xfrm>
            <a:off x="8925189" y="2220305"/>
            <a:ext cx="2666377" cy="1422249"/>
            <a:chOff x="5560247" y="4432329"/>
            <a:chExt cx="2666377" cy="1422249"/>
          </a:xfrm>
        </p:grpSpPr>
        <p:sp>
          <p:nvSpPr>
            <p:cNvPr id="19" name="textruta 18">
              <a:extLst>
                <a:ext uri="{FF2B5EF4-FFF2-40B4-BE49-F238E27FC236}">
                  <a16:creationId xmlns:a16="http://schemas.microsoft.com/office/drawing/2014/main" xmlns="" id="{9ECB6CCB-CA30-41A0-8F15-BB1E27BC6B6F}"/>
                </a:ext>
              </a:extLst>
            </p:cNvPr>
            <p:cNvSpPr txBox="1"/>
            <p:nvPr/>
          </p:nvSpPr>
          <p:spPr>
            <a:xfrm>
              <a:off x="5560247" y="4432329"/>
              <a:ext cx="1962689" cy="1217064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buClr>
                  <a:srgbClr val="00823B"/>
                </a:buClr>
              </a:pPr>
              <a:r>
                <a:rPr lang="en-US" sz="12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Scandinavia</a:t>
              </a:r>
            </a:p>
            <a:p>
              <a:pPr indent="-198000">
                <a:lnSpc>
                  <a:spcPts val="1600"/>
                </a:lnSpc>
                <a:buClr>
                  <a:srgbClr val="00823B"/>
                </a:buClr>
                <a:buFont typeface="Wingdings" panose="05000000000000000000" pitchFamily="2" charset="2"/>
                <a:buChar char="§"/>
              </a:pPr>
              <a:r>
                <a:rPr lang="en-US" sz="11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Sweden</a:t>
              </a:r>
            </a:p>
            <a:p>
              <a:pPr indent="-198000">
                <a:lnSpc>
                  <a:spcPts val="1600"/>
                </a:lnSpc>
                <a:buClr>
                  <a:srgbClr val="00823B"/>
                </a:buClr>
                <a:buFont typeface="Wingdings" panose="05000000000000000000" pitchFamily="2" charset="2"/>
                <a:buChar char="§"/>
              </a:pPr>
              <a:r>
                <a:rPr lang="en-US" sz="11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Norway</a:t>
              </a:r>
            </a:p>
            <a:p>
              <a:pPr indent="-198000">
                <a:lnSpc>
                  <a:spcPts val="1600"/>
                </a:lnSpc>
                <a:buClr>
                  <a:srgbClr val="00823B"/>
                </a:buClr>
                <a:buFont typeface="Wingdings" panose="05000000000000000000" pitchFamily="2" charset="2"/>
                <a:buChar char="§"/>
              </a:pPr>
              <a:r>
                <a:rPr lang="en-US" sz="11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Denmark</a:t>
              </a:r>
            </a:p>
            <a:p>
              <a:pPr indent="-198000">
                <a:lnSpc>
                  <a:spcPts val="1600"/>
                </a:lnSpc>
                <a:buClr>
                  <a:srgbClr val="00823B"/>
                </a:buClr>
                <a:buFont typeface="Wingdings" panose="05000000000000000000" pitchFamily="2" charset="2"/>
                <a:buChar char="§"/>
              </a:pPr>
              <a:r>
                <a:rPr lang="en-US" sz="11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Finland</a:t>
              </a:r>
            </a:p>
          </p:txBody>
        </p:sp>
        <p:sp>
          <p:nvSpPr>
            <p:cNvPr id="22" name="textruta 21">
              <a:extLst>
                <a:ext uri="{FF2B5EF4-FFF2-40B4-BE49-F238E27FC236}">
                  <a16:creationId xmlns:a16="http://schemas.microsoft.com/office/drawing/2014/main" xmlns="" id="{E138888A-A2FD-4A45-9BC2-1F668EDEC748}"/>
                </a:ext>
              </a:extLst>
            </p:cNvPr>
            <p:cNvSpPr txBox="1"/>
            <p:nvPr/>
          </p:nvSpPr>
          <p:spPr>
            <a:xfrm>
              <a:off x="6765303" y="4432329"/>
              <a:ext cx="1461321" cy="1422249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buClr>
                  <a:srgbClr val="00823B"/>
                </a:buClr>
              </a:pPr>
              <a:r>
                <a:rPr lang="en-US" sz="12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Other </a:t>
              </a:r>
              <a:r>
                <a:rPr lang="en-US" sz="1200" b="1" dirty="0" err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contries</a:t>
              </a:r>
              <a:endParaRPr lang="en-US" sz="1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2000" indent="-198000">
                <a:lnSpc>
                  <a:spcPts val="1600"/>
                </a:lnSpc>
                <a:buClr>
                  <a:srgbClr val="00823B"/>
                </a:buClr>
                <a:buFont typeface="Wingdings" panose="05000000000000000000" pitchFamily="2" charset="2"/>
                <a:buChar char="§"/>
              </a:pPr>
              <a:r>
                <a:rPr lang="en-US" sz="11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Vietnam</a:t>
              </a:r>
            </a:p>
            <a:p>
              <a:pPr marL="72000" indent="-198000">
                <a:lnSpc>
                  <a:spcPts val="1600"/>
                </a:lnSpc>
                <a:buClr>
                  <a:srgbClr val="00823B"/>
                </a:buClr>
                <a:buFont typeface="Wingdings" panose="05000000000000000000" pitchFamily="2" charset="2"/>
                <a:buChar char="§"/>
              </a:pPr>
              <a:r>
                <a:rPr lang="en-US" sz="11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Korea</a:t>
              </a:r>
            </a:p>
            <a:p>
              <a:pPr marL="72000" indent="-198000">
                <a:lnSpc>
                  <a:spcPts val="1600"/>
                </a:lnSpc>
                <a:buClr>
                  <a:srgbClr val="00823B"/>
                </a:buClr>
                <a:buFont typeface="Wingdings" panose="05000000000000000000" pitchFamily="2" charset="2"/>
                <a:buChar char="§"/>
              </a:pPr>
              <a:r>
                <a:rPr lang="en-US" sz="11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Thailand</a:t>
              </a:r>
            </a:p>
            <a:p>
              <a:pPr marL="72000" indent="-198000">
                <a:lnSpc>
                  <a:spcPts val="1600"/>
                </a:lnSpc>
                <a:buClr>
                  <a:srgbClr val="00823B"/>
                </a:buClr>
                <a:buFont typeface="Wingdings" panose="05000000000000000000" pitchFamily="2" charset="2"/>
                <a:buChar char="§"/>
              </a:pPr>
              <a:r>
                <a:rPr lang="en-US" sz="11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Turkey</a:t>
              </a:r>
            </a:p>
            <a:p>
              <a:pPr marL="72000" indent="-198000">
                <a:lnSpc>
                  <a:spcPts val="1600"/>
                </a:lnSpc>
                <a:buClr>
                  <a:srgbClr val="00823B"/>
                </a:buClr>
                <a:buFont typeface="Wingdings" panose="05000000000000000000" pitchFamily="2" charset="2"/>
                <a:buChar char="§"/>
              </a:pPr>
              <a:r>
                <a:rPr lang="en-US" sz="11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USA</a:t>
              </a:r>
            </a:p>
          </p:txBody>
        </p:sp>
      </p:grpSp>
      <p:sp>
        <p:nvSpPr>
          <p:cNvPr id="25" name="textruta 24">
            <a:extLst>
              <a:ext uri="{FF2B5EF4-FFF2-40B4-BE49-F238E27FC236}">
                <a16:creationId xmlns:a16="http://schemas.microsoft.com/office/drawing/2014/main" xmlns="" id="{8A08AE88-9832-4801-921A-5B29713DED69}"/>
              </a:ext>
            </a:extLst>
          </p:cNvPr>
          <p:cNvSpPr txBox="1"/>
          <p:nvPr/>
        </p:nvSpPr>
        <p:spPr>
          <a:xfrm>
            <a:off x="360350" y="923812"/>
            <a:ext cx="4941642" cy="48648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6000">
              <a:lnSpc>
                <a:spcPts val="16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KICAB 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an engineering and manufacturing company that provides innovative solutions and services for water and wastewater treatment.</a:t>
            </a:r>
            <a:endParaRPr lang="sv-SE" sz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xmlns="" id="{46C96AC2-6519-40FB-9604-DB14C40835D1}"/>
              </a:ext>
            </a:extLst>
          </p:cNvPr>
          <p:cNvSpPr txBox="1"/>
          <p:nvPr/>
        </p:nvSpPr>
        <p:spPr>
          <a:xfrm>
            <a:off x="360349" y="1712341"/>
            <a:ext cx="2367217" cy="119116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60000" indent="-198000">
              <a:lnSpc>
                <a:spcPts val="2200"/>
              </a:lnSpc>
              <a:buClr>
                <a:srgbClr val="00823B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Founded 2003</a:t>
            </a:r>
          </a:p>
          <a:p>
            <a:pPr marL="360000" indent="-198000">
              <a:lnSpc>
                <a:spcPts val="2200"/>
              </a:lnSpc>
              <a:buClr>
                <a:srgbClr val="00823B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Focus</a:t>
            </a:r>
          </a:p>
          <a:p>
            <a:pPr marL="360000" indent="-198000">
              <a:lnSpc>
                <a:spcPts val="2200"/>
              </a:lnSpc>
              <a:buClr>
                <a:srgbClr val="00823B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In-house Engineering</a:t>
            </a:r>
          </a:p>
          <a:p>
            <a:pPr marL="360000" indent="-198000">
              <a:lnSpc>
                <a:spcPts val="2200"/>
              </a:lnSpc>
              <a:buClr>
                <a:srgbClr val="00823B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Full-scale Laboratory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xmlns="" id="{FF54B8B6-7C98-4AB7-B14E-60D2F4C31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5" y="1732817"/>
            <a:ext cx="3018849" cy="1812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48000"/>
              </a:srgbClr>
            </a:outerShdw>
          </a:effectLst>
        </p:spPr>
      </p:pic>
      <p:sp>
        <p:nvSpPr>
          <p:cNvPr id="30" name="textruta 29">
            <a:extLst>
              <a:ext uri="{FF2B5EF4-FFF2-40B4-BE49-F238E27FC236}">
                <a16:creationId xmlns:a16="http://schemas.microsoft.com/office/drawing/2014/main" xmlns="" id="{1D350399-BE61-4B11-8DD0-7885C7EA23F1}"/>
              </a:ext>
            </a:extLst>
          </p:cNvPr>
          <p:cNvSpPr txBox="1"/>
          <p:nvPr/>
        </p:nvSpPr>
        <p:spPr>
          <a:xfrm>
            <a:off x="8857374" y="1646643"/>
            <a:ext cx="2771428" cy="48648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6000">
              <a:lnSpc>
                <a:spcPts val="16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KICAB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serves clients worldwide through the main office in Sweden.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xmlns="" id="{916DA5F6-2522-482B-8DBE-C94F25DD7E56}"/>
              </a:ext>
            </a:extLst>
          </p:cNvPr>
          <p:cNvSpPr txBox="1"/>
          <p:nvPr/>
        </p:nvSpPr>
        <p:spPr>
          <a:xfrm>
            <a:off x="5413681" y="3748785"/>
            <a:ext cx="3345908" cy="101566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6000"/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every case of application, we offer a solution ready to use; Mobile or Stationary.</a:t>
            </a:r>
          </a:p>
          <a:p>
            <a:pPr marL="36000"/>
            <a:endParaRPr lang="en-US" sz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/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in a wide range of sizes,</a:t>
            </a:r>
            <a:b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suitable for both small and large applications.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xmlns="" id="{38028A97-4ED1-4E5F-AA60-2812188E3583}"/>
              </a:ext>
            </a:extLst>
          </p:cNvPr>
          <p:cNvSpPr/>
          <p:nvPr/>
        </p:nvSpPr>
        <p:spPr>
          <a:xfrm>
            <a:off x="8907737" y="5131830"/>
            <a:ext cx="27305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 us your requirements and 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KICAB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recommend a solution to match your specific needs.</a:t>
            </a:r>
          </a:p>
        </p:txBody>
      </p:sp>
      <p:sp>
        <p:nvSpPr>
          <p:cNvPr id="17" name="Rektangel: diagonala rundade hörn 16">
            <a:hlinkClick r:id="rId6" action="ppaction://hlinksldjump"/>
            <a:extLst>
              <a:ext uri="{FF2B5EF4-FFF2-40B4-BE49-F238E27FC236}">
                <a16:creationId xmlns:a16="http://schemas.microsoft.com/office/drawing/2014/main" xmlns="" id="{4ADE56B6-3F3A-4DB5-8B36-942EAADCE26C}"/>
              </a:ext>
            </a:extLst>
          </p:cNvPr>
          <p:cNvSpPr/>
          <p:nvPr/>
        </p:nvSpPr>
        <p:spPr>
          <a:xfrm>
            <a:off x="7449050" y="6182845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pic>
        <p:nvPicPr>
          <p:cNvPr id="21" name="Bild 20" descr="Hem">
            <a:hlinkClick r:id="rId7" action="ppaction://hlinksldjump"/>
            <a:extLst>
              <a:ext uri="{FF2B5EF4-FFF2-40B4-BE49-F238E27FC236}">
                <a16:creationId xmlns:a16="http://schemas.microsoft.com/office/drawing/2014/main" xmlns="" id="{7FF94748-EF52-4A88-9D5A-332E07946B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38730" y="337343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  <p:sp>
        <p:nvSpPr>
          <p:cNvPr id="23" name="textruta 22">
            <a:extLst>
              <a:ext uri="{FF2B5EF4-FFF2-40B4-BE49-F238E27FC236}">
                <a16:creationId xmlns:a16="http://schemas.microsoft.com/office/drawing/2014/main" xmlns="" id="{09C63451-1EDA-41E1-8A75-4F11539F7D55}"/>
              </a:ext>
            </a:extLst>
          </p:cNvPr>
          <p:cNvSpPr txBox="1"/>
          <p:nvPr/>
        </p:nvSpPr>
        <p:spPr>
          <a:xfrm>
            <a:off x="2712053" y="1712341"/>
            <a:ext cx="2450989" cy="119116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60000" indent="-198000">
              <a:lnSpc>
                <a:spcPts val="2200"/>
              </a:lnSpc>
              <a:buClr>
                <a:srgbClr val="00823B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Sludge Dewatering</a:t>
            </a:r>
          </a:p>
          <a:p>
            <a:pPr marL="360000" indent="-198000">
              <a:lnSpc>
                <a:spcPts val="2200"/>
              </a:lnSpc>
              <a:buClr>
                <a:srgbClr val="00823B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Units for Rent</a:t>
            </a:r>
          </a:p>
          <a:p>
            <a:pPr marL="360000" indent="-198000">
              <a:lnSpc>
                <a:spcPts val="2200"/>
              </a:lnSpc>
              <a:buClr>
                <a:srgbClr val="00823B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</a:t>
            </a:r>
          </a:p>
          <a:p>
            <a:pPr marL="360000" indent="-198000">
              <a:lnSpc>
                <a:spcPts val="2200"/>
              </a:lnSpc>
              <a:buClr>
                <a:srgbClr val="00823B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Polymer Equipment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xmlns="" id="{C1BE4627-42A3-4766-9508-B0C5302713A3}"/>
              </a:ext>
            </a:extLst>
          </p:cNvPr>
          <p:cNvSpPr/>
          <p:nvPr/>
        </p:nvSpPr>
        <p:spPr>
          <a:xfrm>
            <a:off x="360349" y="3205550"/>
            <a:ext cx="4413618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>
              <a:lnSpc>
                <a:spcPts val="1600"/>
              </a:lnSpc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 company with high experience in design engineering, sludge treatment and chemicals.</a:t>
            </a:r>
          </a:p>
        </p:txBody>
      </p:sp>
      <p:grpSp>
        <p:nvGrpSpPr>
          <p:cNvPr id="11" name="Grupp 10">
            <a:extLst>
              <a:ext uri="{FF2B5EF4-FFF2-40B4-BE49-F238E27FC236}">
                <a16:creationId xmlns:a16="http://schemas.microsoft.com/office/drawing/2014/main" xmlns="" id="{64D03377-5244-42B3-8C81-C1CD3475C254}"/>
              </a:ext>
            </a:extLst>
          </p:cNvPr>
          <p:cNvGrpSpPr/>
          <p:nvPr/>
        </p:nvGrpSpPr>
        <p:grpSpPr>
          <a:xfrm>
            <a:off x="5465541" y="4790470"/>
            <a:ext cx="2933134" cy="1063093"/>
            <a:chOff x="5494127" y="4946170"/>
            <a:chExt cx="2933134" cy="1063093"/>
          </a:xfrm>
        </p:grpSpPr>
        <p:sp>
          <p:nvSpPr>
            <p:cNvPr id="26" name="textruta 25">
              <a:extLst>
                <a:ext uri="{FF2B5EF4-FFF2-40B4-BE49-F238E27FC236}">
                  <a16:creationId xmlns:a16="http://schemas.microsoft.com/office/drawing/2014/main" xmlns="" id="{193719E8-4E1E-4BCC-B6D3-166856B17E52}"/>
                </a:ext>
              </a:extLst>
            </p:cNvPr>
            <p:cNvSpPr txBox="1"/>
            <p:nvPr/>
          </p:nvSpPr>
          <p:spPr>
            <a:xfrm>
              <a:off x="5494127" y="4946170"/>
              <a:ext cx="1962689" cy="1061829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600"/>
                </a:spcAft>
                <a:buClr>
                  <a:srgbClr val="00823B"/>
                </a:buClr>
              </a:pPr>
              <a:r>
                <a:rPr lang="en-US" sz="12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marL="288000" indent="-198000">
                <a:lnSpc>
                  <a:spcPts val="1600"/>
                </a:lnSpc>
                <a:buClr>
                  <a:srgbClr val="00823B"/>
                </a:buClr>
                <a:buFont typeface="Wingdings" panose="05000000000000000000" pitchFamily="2" charset="2"/>
                <a:buChar char="§"/>
              </a:pPr>
              <a:r>
                <a:rPr lang="en-US" sz="11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</a:p>
            <a:p>
              <a:pPr marL="288000" indent="-198000">
                <a:lnSpc>
                  <a:spcPts val="1600"/>
                </a:lnSpc>
                <a:buClr>
                  <a:srgbClr val="00823B"/>
                </a:buClr>
                <a:buFont typeface="Wingdings" panose="05000000000000000000" pitchFamily="2" charset="2"/>
                <a:buChar char="§"/>
              </a:pPr>
              <a:r>
                <a:rPr lang="en-US" sz="11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Wastewater</a:t>
              </a:r>
            </a:p>
            <a:p>
              <a:pPr marL="288000" indent="-198000">
                <a:lnSpc>
                  <a:spcPts val="1600"/>
                </a:lnSpc>
                <a:buClr>
                  <a:srgbClr val="00823B"/>
                </a:buClr>
                <a:buFont typeface="Wingdings" panose="05000000000000000000" pitchFamily="2" charset="2"/>
                <a:buChar char="§"/>
              </a:pPr>
              <a:r>
                <a:rPr lang="en-US" sz="11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Chemical</a:t>
              </a:r>
            </a:p>
          </p:txBody>
        </p:sp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xmlns="" id="{4B67239A-1FB9-4860-B77A-8F28EE844869}"/>
                </a:ext>
              </a:extLst>
            </p:cNvPr>
            <p:cNvSpPr/>
            <p:nvPr/>
          </p:nvSpPr>
          <p:spPr>
            <a:xfrm>
              <a:off x="6758588" y="5301377"/>
              <a:ext cx="166867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-198000">
                <a:lnSpc>
                  <a:spcPts val="1600"/>
                </a:lnSpc>
                <a:buClr>
                  <a:srgbClr val="00823B"/>
                </a:buClr>
                <a:buFont typeface="Wingdings" panose="05000000000000000000" pitchFamily="2" charset="2"/>
                <a:buChar char="§"/>
              </a:pPr>
              <a:r>
                <a:rPr lang="en-US" sz="12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Paper</a:t>
              </a:r>
            </a:p>
            <a:p>
              <a:pPr indent="-198000">
                <a:lnSpc>
                  <a:spcPts val="1600"/>
                </a:lnSpc>
                <a:buClr>
                  <a:srgbClr val="00823B"/>
                </a:buClr>
                <a:buFont typeface="Wingdings" panose="05000000000000000000" pitchFamily="2" charset="2"/>
                <a:buChar char="§"/>
              </a:pPr>
              <a:r>
                <a:rPr lang="en-US" sz="12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Pulp</a:t>
              </a:r>
            </a:p>
            <a:p>
              <a:pPr indent="-198000">
                <a:lnSpc>
                  <a:spcPts val="1600"/>
                </a:lnSpc>
                <a:buClr>
                  <a:srgbClr val="00823B"/>
                </a:buClr>
                <a:buFont typeface="Wingdings" panose="05000000000000000000" pitchFamily="2" charset="2"/>
                <a:buChar char="§"/>
              </a:pPr>
              <a:r>
                <a:rPr lang="en-US" sz="12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Biogas industries</a:t>
              </a:r>
            </a:p>
          </p:txBody>
        </p:sp>
      </p:grpSp>
      <p:sp>
        <p:nvSpPr>
          <p:cNvPr id="29" name="Rektangel: diagonala rundade hörn 28">
            <a:hlinkClick r:id="rId10" action="ppaction://hlinksldjump"/>
            <a:extLst>
              <a:ext uri="{FF2B5EF4-FFF2-40B4-BE49-F238E27FC236}">
                <a16:creationId xmlns:a16="http://schemas.microsoft.com/office/drawing/2014/main" xmlns="" id="{8A5C3993-57BF-4B28-B534-2A2AA71C7C7C}"/>
              </a:ext>
            </a:extLst>
          </p:cNvPr>
          <p:cNvSpPr/>
          <p:nvPr/>
        </p:nvSpPr>
        <p:spPr>
          <a:xfrm>
            <a:off x="8961137" y="6182845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32" name="Rektangel: diagonala rundade hörn 3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754B2CEC-6F79-4D3B-BD73-28CB0DCBCD19}"/>
              </a:ext>
            </a:extLst>
          </p:cNvPr>
          <p:cNvSpPr/>
          <p:nvPr/>
        </p:nvSpPr>
        <p:spPr>
          <a:xfrm>
            <a:off x="10555223" y="6182446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28" name="Flödesschema: Alternativ process 27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0592C474-A1D9-42A6-9156-8B927E37B7F7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129730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atbubbla: rektangel 27">
            <a:extLst>
              <a:ext uri="{FF2B5EF4-FFF2-40B4-BE49-F238E27FC236}">
                <a16:creationId xmlns:a16="http://schemas.microsoft.com/office/drawing/2014/main" xmlns="" id="{16965AA4-00EF-4712-A07C-F79671CC4A9A}"/>
              </a:ext>
            </a:extLst>
          </p:cNvPr>
          <p:cNvSpPr/>
          <p:nvPr/>
        </p:nvSpPr>
        <p:spPr>
          <a:xfrm>
            <a:off x="697642" y="1047750"/>
            <a:ext cx="5035280" cy="3360313"/>
          </a:xfrm>
          <a:prstGeom prst="wedgeRectCallout">
            <a:avLst/>
          </a:prstGeom>
          <a:blipFill dpi="0" rotWithShape="1">
            <a:blip r:embed="rId3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55000"/>
                      </a14:imgEffect>
                    </a14:imgLayer>
                  </a14:imgProps>
                </a:ext>
              </a:extLst>
            </a:blip>
            <a:srcRect/>
            <a:stretch>
              <a:fillRect l="-16000" t="-98000" r="-25000" b="12000"/>
            </a:stretch>
          </a:blipFill>
          <a:effectLst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3" name="Tabell 12">
            <a:extLst>
              <a:ext uri="{FF2B5EF4-FFF2-40B4-BE49-F238E27FC236}">
                <a16:creationId xmlns:a16="http://schemas.microsoft.com/office/drawing/2014/main" xmlns="" id="{2978A392-D034-42B1-8E43-1A9D8CD70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481839"/>
              </p:ext>
            </p:extLst>
          </p:nvPr>
        </p:nvGraphicFramePr>
        <p:xfrm>
          <a:off x="5848563" y="4495711"/>
          <a:ext cx="5462750" cy="1154316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805024">
                  <a:extLst>
                    <a:ext uri="{9D8B030D-6E8A-4147-A177-3AD203B41FA5}">
                      <a16:colId xmlns:a16="http://schemas.microsoft.com/office/drawing/2014/main" xmlns="" val="321858320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3710449241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1216570289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xmlns="" val="3552351368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xmlns="" val="1664626975"/>
                    </a:ext>
                  </a:extLst>
                </a:gridCol>
                <a:gridCol w="942975">
                  <a:extLst>
                    <a:ext uri="{9D8B030D-6E8A-4147-A177-3AD203B41FA5}">
                      <a16:colId xmlns:a16="http://schemas.microsoft.com/office/drawing/2014/main" xmlns="" val="4106777537"/>
                    </a:ext>
                  </a:extLst>
                </a:gridCol>
                <a:gridCol w="838201">
                  <a:extLst>
                    <a:ext uri="{9D8B030D-6E8A-4147-A177-3AD203B41FA5}">
                      <a16:colId xmlns:a16="http://schemas.microsoft.com/office/drawing/2014/main" xmlns="" val="716874986"/>
                    </a:ext>
                  </a:extLst>
                </a:gridCol>
              </a:tblGrid>
              <a:tr h="271666">
                <a:tc>
                  <a:txBody>
                    <a:bodyPr/>
                    <a:lstStyle/>
                    <a:p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  <a:endParaRPr lang="sv-SE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endParaRPr lang="sv-SE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Width</a:t>
                      </a:r>
                      <a:endParaRPr lang="sv-SE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Height</a:t>
                      </a:r>
                      <a:endParaRPr lang="sv-SE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Tank vol.</a:t>
                      </a:r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l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Dosing</a:t>
                      </a:r>
                      <a:r>
                        <a:rPr lang="sv-SE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vol.</a:t>
                      </a:r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l/h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Capacity</a:t>
                      </a:r>
                      <a:endParaRPr lang="sv-SE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kg/h]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7258677"/>
                  </a:ext>
                </a:extLst>
              </a:tr>
              <a:tr h="244996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LPS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02174342"/>
                  </a:ext>
                </a:extLst>
              </a:tr>
              <a:tr h="193154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LPS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08567876"/>
                  </a:ext>
                </a:extLst>
              </a:tr>
              <a:tr h="2179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LPS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1834509"/>
                  </a:ext>
                </a:extLst>
              </a:tr>
            </a:tbl>
          </a:graphicData>
        </a:graphic>
      </p:graphicFrame>
      <p:sp>
        <p:nvSpPr>
          <p:cNvPr id="3" name="Rektangel 2">
            <a:extLst>
              <a:ext uri="{FF2B5EF4-FFF2-40B4-BE49-F238E27FC236}">
                <a16:creationId xmlns:a16="http://schemas.microsoft.com/office/drawing/2014/main" xmlns="" id="{B1DC8DE4-F3B5-4B8B-AA2C-16BD8AF7BF5B}"/>
              </a:ext>
            </a:extLst>
          </p:cNvPr>
          <p:cNvSpPr/>
          <p:nvPr/>
        </p:nvSpPr>
        <p:spPr>
          <a:xfrm>
            <a:off x="5793670" y="5719556"/>
            <a:ext cx="200567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800" i="1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sv-SE" sz="800" i="1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Approximate</a:t>
            </a:r>
            <a:r>
              <a:rPr lang="sv-SE" sz="800" i="1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at 1% </a:t>
            </a:r>
            <a:r>
              <a:rPr lang="sv-SE" sz="800" i="1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concentration</a:t>
            </a:r>
            <a:r>
              <a:rPr lang="sv-SE" sz="800" i="1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v-S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ktangel: rundade hörn 21">
            <a:hlinkClick r:id="rId5" action="ppaction://hlinksldjump"/>
            <a:extLst>
              <a:ext uri="{FF2B5EF4-FFF2-40B4-BE49-F238E27FC236}">
                <a16:creationId xmlns:a16="http://schemas.microsoft.com/office/drawing/2014/main" xmlns="" id="{BCF6C0CF-5434-44BB-96F5-1EC6ABDA899B}"/>
              </a:ext>
            </a:extLst>
          </p:cNvPr>
          <p:cNvSpPr/>
          <p:nvPr/>
        </p:nvSpPr>
        <p:spPr>
          <a:xfrm>
            <a:off x="10525146" y="6191957"/>
            <a:ext cx="1156460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ktangel: rundade hörn 22">
            <a:extLst>
              <a:ext uri="{FF2B5EF4-FFF2-40B4-BE49-F238E27FC236}">
                <a16:creationId xmlns:a16="http://schemas.microsoft.com/office/drawing/2014/main" xmlns="" id="{882A84DC-4FA0-4633-928D-9E5F1EE61110}"/>
              </a:ext>
            </a:extLst>
          </p:cNvPr>
          <p:cNvSpPr/>
          <p:nvPr/>
        </p:nvSpPr>
        <p:spPr>
          <a:xfrm>
            <a:off x="9230888" y="6191957"/>
            <a:ext cx="1154905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ktangel: rundade hörn 23">
            <a:hlinkClick r:id="rId6" action="ppaction://hlinksldjump"/>
            <a:extLst>
              <a:ext uri="{FF2B5EF4-FFF2-40B4-BE49-F238E27FC236}">
                <a16:creationId xmlns:a16="http://schemas.microsoft.com/office/drawing/2014/main" xmlns="" id="{5F10282D-B8E5-445D-BD3C-2855091D150C}"/>
              </a:ext>
            </a:extLst>
          </p:cNvPr>
          <p:cNvSpPr/>
          <p:nvPr/>
        </p:nvSpPr>
        <p:spPr>
          <a:xfrm>
            <a:off x="7936630" y="6191957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xmlns="" id="{35763CB0-9F46-40BC-A435-C0F998CAEDE1}"/>
              </a:ext>
            </a:extLst>
          </p:cNvPr>
          <p:cNvSpPr txBox="1"/>
          <p:nvPr/>
        </p:nvSpPr>
        <p:spPr>
          <a:xfrm>
            <a:off x="815731" y="778947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Polymer System - LPS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xmlns="" id="{C8C25D56-D4BC-4F33-A6C7-6AE403764059}"/>
              </a:ext>
            </a:extLst>
          </p:cNvPr>
          <p:cNvSpPr txBox="1"/>
          <p:nvPr/>
        </p:nvSpPr>
        <p:spPr>
          <a:xfrm>
            <a:off x="815730" y="1177426"/>
            <a:ext cx="2643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/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Specifications</a:t>
            </a:r>
          </a:p>
        </p:txBody>
      </p:sp>
      <p:grpSp>
        <p:nvGrpSpPr>
          <p:cNvPr id="56" name="Grupp 55">
            <a:extLst>
              <a:ext uri="{FF2B5EF4-FFF2-40B4-BE49-F238E27FC236}">
                <a16:creationId xmlns:a16="http://schemas.microsoft.com/office/drawing/2014/main" xmlns="" id="{D81E80BE-C9A7-480D-A85C-F9D5CD2F0223}"/>
              </a:ext>
            </a:extLst>
          </p:cNvPr>
          <p:cNvGrpSpPr/>
          <p:nvPr/>
        </p:nvGrpSpPr>
        <p:grpSpPr>
          <a:xfrm>
            <a:off x="1028940" y="1575706"/>
            <a:ext cx="4688945" cy="4158973"/>
            <a:chOff x="1004882" y="1861926"/>
            <a:chExt cx="4688945" cy="4158973"/>
          </a:xfrm>
        </p:grpSpPr>
        <p:pic>
          <p:nvPicPr>
            <p:cNvPr id="4" name="Bildobjekt 3" descr="En bild som visar vägg, inomhus&#10;&#10;Beskrivning genererad med hög exakthet">
              <a:extLst>
                <a:ext uri="{FF2B5EF4-FFF2-40B4-BE49-F238E27FC236}">
                  <a16:creationId xmlns:a16="http://schemas.microsoft.com/office/drawing/2014/main" xmlns="" id="{5D844787-E8F8-4144-B137-EDD6E8CFC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116" y="1861926"/>
              <a:ext cx="2456876" cy="4079302"/>
            </a:xfrm>
            <a:prstGeom prst="rect">
              <a:avLst/>
            </a:prstGeom>
          </p:spPr>
        </p:pic>
        <p:cxnSp>
          <p:nvCxnSpPr>
            <p:cNvPr id="17" name="Rak pilkoppling 16">
              <a:extLst>
                <a:ext uri="{FF2B5EF4-FFF2-40B4-BE49-F238E27FC236}">
                  <a16:creationId xmlns:a16="http://schemas.microsoft.com/office/drawing/2014/main" xmlns="" id="{16F74E97-87CE-4536-8069-2D9A39571F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15477" y="4329113"/>
              <a:ext cx="1389686" cy="297768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ruta 19">
              <a:extLst>
                <a:ext uri="{FF2B5EF4-FFF2-40B4-BE49-F238E27FC236}">
                  <a16:creationId xmlns:a16="http://schemas.microsoft.com/office/drawing/2014/main" xmlns="" id="{D02F8012-AD4B-4C10-955B-2C07610D762E}"/>
                </a:ext>
              </a:extLst>
            </p:cNvPr>
            <p:cNvSpPr txBox="1"/>
            <p:nvPr/>
          </p:nvSpPr>
          <p:spPr>
            <a:xfrm>
              <a:off x="1124334" y="4468731"/>
              <a:ext cx="102854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 inlet </a:t>
              </a:r>
            </a:p>
          </p:txBody>
        </p:sp>
        <p:cxnSp>
          <p:nvCxnSpPr>
            <p:cNvPr id="29" name="Rak pilkoppling 28">
              <a:extLst>
                <a:ext uri="{FF2B5EF4-FFF2-40B4-BE49-F238E27FC236}">
                  <a16:creationId xmlns:a16="http://schemas.microsoft.com/office/drawing/2014/main" xmlns="" id="{58760294-FED9-47AD-8B33-927F2B6C4540}"/>
                </a:ext>
              </a:extLst>
            </p:cNvPr>
            <p:cNvCxnSpPr>
              <a:cxnSpLocks/>
            </p:cNvCxnSpPr>
            <p:nvPr/>
          </p:nvCxnSpPr>
          <p:spPr>
            <a:xfrm>
              <a:off x="2152879" y="2384651"/>
              <a:ext cx="546874" cy="232802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ruta 29">
              <a:extLst>
                <a:ext uri="{FF2B5EF4-FFF2-40B4-BE49-F238E27FC236}">
                  <a16:creationId xmlns:a16="http://schemas.microsoft.com/office/drawing/2014/main" xmlns="" id="{B963BE1E-4AAC-4A4F-91BE-E73F4CEB81D2}"/>
                </a:ext>
              </a:extLst>
            </p:cNvPr>
            <p:cNvSpPr txBox="1"/>
            <p:nvPr/>
          </p:nvSpPr>
          <p:spPr>
            <a:xfrm>
              <a:off x="1736704" y="2217916"/>
              <a:ext cx="49957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Mixer</a:t>
              </a:r>
            </a:p>
          </p:txBody>
        </p:sp>
        <p:cxnSp>
          <p:nvCxnSpPr>
            <p:cNvPr id="31" name="Rak pilkoppling 30">
              <a:extLst>
                <a:ext uri="{FF2B5EF4-FFF2-40B4-BE49-F238E27FC236}">
                  <a16:creationId xmlns:a16="http://schemas.microsoft.com/office/drawing/2014/main" xmlns="" id="{13CC7BE6-7D31-4994-85A9-94FF218C5BAE}"/>
                </a:ext>
              </a:extLst>
            </p:cNvPr>
            <p:cNvCxnSpPr>
              <a:cxnSpLocks/>
            </p:cNvCxnSpPr>
            <p:nvPr/>
          </p:nvCxnSpPr>
          <p:spPr>
            <a:xfrm>
              <a:off x="1820314" y="3185100"/>
              <a:ext cx="1422816" cy="63572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ruta 31">
              <a:extLst>
                <a:ext uri="{FF2B5EF4-FFF2-40B4-BE49-F238E27FC236}">
                  <a16:creationId xmlns:a16="http://schemas.microsoft.com/office/drawing/2014/main" xmlns="" id="{97789F37-0302-4C9C-8067-0F97FF057D91}"/>
                </a:ext>
              </a:extLst>
            </p:cNvPr>
            <p:cNvSpPr txBox="1"/>
            <p:nvPr/>
          </p:nvSpPr>
          <p:spPr>
            <a:xfrm>
              <a:off x="1163732" y="3009566"/>
              <a:ext cx="798556" cy="27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Flow meter</a:t>
              </a:r>
            </a:p>
          </p:txBody>
        </p:sp>
        <p:cxnSp>
          <p:nvCxnSpPr>
            <p:cNvPr id="33" name="Rak pilkoppling 32">
              <a:extLst>
                <a:ext uri="{FF2B5EF4-FFF2-40B4-BE49-F238E27FC236}">
                  <a16:creationId xmlns:a16="http://schemas.microsoft.com/office/drawing/2014/main" xmlns="" id="{6000B6D7-31B5-4F05-9A12-F10B07211A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81375" y="3584927"/>
              <a:ext cx="771526" cy="63148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ruta 33">
              <a:extLst>
                <a:ext uri="{FF2B5EF4-FFF2-40B4-BE49-F238E27FC236}">
                  <a16:creationId xmlns:a16="http://schemas.microsoft.com/office/drawing/2014/main" xmlns="" id="{38B4AF82-70A5-4B4E-91BA-033DECFD7BF8}"/>
                </a:ext>
              </a:extLst>
            </p:cNvPr>
            <p:cNvSpPr txBox="1"/>
            <p:nvPr/>
          </p:nvSpPr>
          <p:spPr>
            <a:xfrm>
              <a:off x="4106593" y="3463931"/>
              <a:ext cx="101142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Motor ball valve</a:t>
              </a:r>
            </a:p>
          </p:txBody>
        </p:sp>
        <p:cxnSp>
          <p:nvCxnSpPr>
            <p:cNvPr id="35" name="Rak pilkoppling 34">
              <a:extLst>
                <a:ext uri="{FF2B5EF4-FFF2-40B4-BE49-F238E27FC236}">
                  <a16:creationId xmlns:a16="http://schemas.microsoft.com/office/drawing/2014/main" xmlns="" id="{4A11F909-C1C7-4A29-84A0-E3271CAB2C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76725" y="2662238"/>
              <a:ext cx="447675" cy="14287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ruta 35">
              <a:extLst>
                <a:ext uri="{FF2B5EF4-FFF2-40B4-BE49-F238E27FC236}">
                  <a16:creationId xmlns:a16="http://schemas.microsoft.com/office/drawing/2014/main" xmlns="" id="{D6179457-7A2D-4AC3-B2C9-77C0AA5FF448}"/>
                </a:ext>
              </a:extLst>
            </p:cNvPr>
            <p:cNvSpPr txBox="1"/>
            <p:nvPr/>
          </p:nvSpPr>
          <p:spPr>
            <a:xfrm>
              <a:off x="4682404" y="2535720"/>
              <a:ext cx="101142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Control cabinet</a:t>
              </a:r>
            </a:p>
          </p:txBody>
        </p:sp>
        <p:cxnSp>
          <p:nvCxnSpPr>
            <p:cNvPr id="37" name="Rak pilkoppling 36">
              <a:extLst>
                <a:ext uri="{FF2B5EF4-FFF2-40B4-BE49-F238E27FC236}">
                  <a16:creationId xmlns:a16="http://schemas.microsoft.com/office/drawing/2014/main" xmlns="" id="{E8A9ED12-12B0-4D17-8788-0A5C2AD9E7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13009" y="4376251"/>
              <a:ext cx="447675" cy="14287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ruta 37">
              <a:extLst>
                <a:ext uri="{FF2B5EF4-FFF2-40B4-BE49-F238E27FC236}">
                  <a16:creationId xmlns:a16="http://schemas.microsoft.com/office/drawing/2014/main" xmlns="" id="{2509AF2A-2187-43EA-A1EF-A71D84B8805A}"/>
                </a:ext>
              </a:extLst>
            </p:cNvPr>
            <p:cNvSpPr txBox="1"/>
            <p:nvPr/>
          </p:nvSpPr>
          <p:spPr>
            <a:xfrm>
              <a:off x="4218688" y="4249733"/>
              <a:ext cx="12581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Concentrate pump</a:t>
              </a:r>
            </a:p>
          </p:txBody>
        </p:sp>
        <p:cxnSp>
          <p:nvCxnSpPr>
            <p:cNvPr id="39" name="Rak pilkoppling 38">
              <a:extLst>
                <a:ext uri="{FF2B5EF4-FFF2-40B4-BE49-F238E27FC236}">
                  <a16:creationId xmlns:a16="http://schemas.microsoft.com/office/drawing/2014/main" xmlns="" id="{27B0A76E-9CA5-4661-BD5D-FFF64158BE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28265" y="5142358"/>
              <a:ext cx="447675" cy="14287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ruta 39">
              <a:extLst>
                <a:ext uri="{FF2B5EF4-FFF2-40B4-BE49-F238E27FC236}">
                  <a16:creationId xmlns:a16="http://schemas.microsoft.com/office/drawing/2014/main" xmlns="" id="{E30C382E-D226-4440-A9CF-3C29EF4ED3EF}"/>
                </a:ext>
              </a:extLst>
            </p:cNvPr>
            <p:cNvSpPr txBox="1"/>
            <p:nvPr/>
          </p:nvSpPr>
          <p:spPr>
            <a:xfrm>
              <a:off x="3780101" y="4899943"/>
              <a:ext cx="12581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Overflow protection Outlet</a:t>
              </a:r>
            </a:p>
          </p:txBody>
        </p:sp>
        <p:cxnSp>
          <p:nvCxnSpPr>
            <p:cNvPr id="41" name="Rak pilkoppling 40">
              <a:extLst>
                <a:ext uri="{FF2B5EF4-FFF2-40B4-BE49-F238E27FC236}">
                  <a16:creationId xmlns:a16="http://schemas.microsoft.com/office/drawing/2014/main" xmlns="" id="{590DD7CD-0DD1-43F0-BA23-ACFC61FAF9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36182" y="5379245"/>
              <a:ext cx="368794" cy="133222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ruta 41">
              <a:extLst>
                <a:ext uri="{FF2B5EF4-FFF2-40B4-BE49-F238E27FC236}">
                  <a16:creationId xmlns:a16="http://schemas.microsoft.com/office/drawing/2014/main" xmlns="" id="{145820B7-C696-4B58-83F2-88424725A75A}"/>
                </a:ext>
              </a:extLst>
            </p:cNvPr>
            <p:cNvSpPr txBox="1"/>
            <p:nvPr/>
          </p:nvSpPr>
          <p:spPr>
            <a:xfrm>
              <a:off x="4063365" y="5400579"/>
              <a:ext cx="12581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Level control</a:t>
              </a:r>
            </a:p>
          </p:txBody>
        </p:sp>
        <p:cxnSp>
          <p:nvCxnSpPr>
            <p:cNvPr id="43" name="Rak pilkoppling 42">
              <a:extLst>
                <a:ext uri="{FF2B5EF4-FFF2-40B4-BE49-F238E27FC236}">
                  <a16:creationId xmlns:a16="http://schemas.microsoft.com/office/drawing/2014/main" xmlns="" id="{04227EDF-2D59-485B-9B1D-68AF698128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54241" y="5731304"/>
              <a:ext cx="431007" cy="47625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ruta 43">
              <a:extLst>
                <a:ext uri="{FF2B5EF4-FFF2-40B4-BE49-F238E27FC236}">
                  <a16:creationId xmlns:a16="http://schemas.microsoft.com/office/drawing/2014/main" xmlns="" id="{24C75E17-D343-41C4-AF99-D9C006C1B1F5}"/>
                </a:ext>
              </a:extLst>
            </p:cNvPr>
            <p:cNvSpPr txBox="1"/>
            <p:nvPr/>
          </p:nvSpPr>
          <p:spPr>
            <a:xfrm>
              <a:off x="3831653" y="5672015"/>
              <a:ext cx="7832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Drain valve</a:t>
              </a:r>
            </a:p>
          </p:txBody>
        </p:sp>
        <p:cxnSp>
          <p:nvCxnSpPr>
            <p:cNvPr id="45" name="Rak pilkoppling 44">
              <a:extLst>
                <a:ext uri="{FF2B5EF4-FFF2-40B4-BE49-F238E27FC236}">
                  <a16:creationId xmlns:a16="http://schemas.microsoft.com/office/drawing/2014/main" xmlns="" id="{7460E14D-0D6C-4437-BE6C-919368524E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4581" y="5631657"/>
              <a:ext cx="490538" cy="192881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ruta 45">
              <a:extLst>
                <a:ext uri="{FF2B5EF4-FFF2-40B4-BE49-F238E27FC236}">
                  <a16:creationId xmlns:a16="http://schemas.microsoft.com/office/drawing/2014/main" xmlns="" id="{CCEA9225-9A28-47C1-8D60-507D83B805A3}"/>
                </a:ext>
              </a:extLst>
            </p:cNvPr>
            <p:cNvSpPr txBox="1"/>
            <p:nvPr/>
          </p:nvSpPr>
          <p:spPr>
            <a:xfrm>
              <a:off x="1815477" y="5651567"/>
              <a:ext cx="10078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Polymer discharge outlet</a:t>
              </a:r>
            </a:p>
          </p:txBody>
        </p:sp>
        <p:cxnSp>
          <p:nvCxnSpPr>
            <p:cNvPr id="50" name="Rak pilkoppling 49">
              <a:extLst>
                <a:ext uri="{FF2B5EF4-FFF2-40B4-BE49-F238E27FC236}">
                  <a16:creationId xmlns:a16="http://schemas.microsoft.com/office/drawing/2014/main" xmlns="" id="{E073464C-FA4C-4DA0-95EE-4E6092C2600A}"/>
                </a:ext>
              </a:extLst>
            </p:cNvPr>
            <p:cNvCxnSpPr>
              <a:cxnSpLocks/>
            </p:cNvCxnSpPr>
            <p:nvPr/>
          </p:nvCxnSpPr>
          <p:spPr>
            <a:xfrm>
              <a:off x="1804246" y="3810015"/>
              <a:ext cx="1335194" cy="275929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ruta 50">
              <a:extLst>
                <a:ext uri="{FF2B5EF4-FFF2-40B4-BE49-F238E27FC236}">
                  <a16:creationId xmlns:a16="http://schemas.microsoft.com/office/drawing/2014/main" xmlns="" id="{48768432-928A-49B4-8B87-9A4F019389DE}"/>
                </a:ext>
              </a:extLst>
            </p:cNvPr>
            <p:cNvSpPr txBox="1"/>
            <p:nvPr/>
          </p:nvSpPr>
          <p:spPr>
            <a:xfrm>
              <a:off x="1004882" y="3636610"/>
              <a:ext cx="1028545" cy="27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sv-SE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900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hrottle</a:t>
              </a:r>
              <a:r>
                <a:rPr lang="en-US" sz="9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valve</a:t>
              </a:r>
            </a:p>
          </p:txBody>
        </p:sp>
      </p:grpSp>
      <p:pic>
        <p:nvPicPr>
          <p:cNvPr id="58" name="Bildobjekt 57">
            <a:extLst>
              <a:ext uri="{FF2B5EF4-FFF2-40B4-BE49-F238E27FC236}">
                <a16:creationId xmlns:a16="http://schemas.microsoft.com/office/drawing/2014/main" xmlns="" id="{ADA15B83-7D14-4F6A-9195-9D79C55B3B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092" y="1504411"/>
            <a:ext cx="4859041" cy="2748058"/>
          </a:xfrm>
          <a:prstGeom prst="rect">
            <a:avLst/>
          </a:prstGeom>
        </p:spPr>
      </p:pic>
      <p:sp>
        <p:nvSpPr>
          <p:cNvPr id="48" name="Rektangel: diagonala rundade hörn 47">
            <a:hlinkClick r:id="rId9" action="ppaction://hlinksldjump"/>
            <a:extLst>
              <a:ext uri="{FF2B5EF4-FFF2-40B4-BE49-F238E27FC236}">
                <a16:creationId xmlns:a16="http://schemas.microsoft.com/office/drawing/2014/main" xmlns="" id="{5EE963BA-35AF-4F9C-9377-17FE9126D0DB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49" name="Rektangel: diagonala rundade hörn 48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2E30977-54DF-42EB-BE2C-D8D73CF40C34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52" name="Rektangel: diagonala rundade hörn 5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AE8F605-C442-4B35-87A6-F249CEAC9531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53" name="Flödesschema: Alternativ process 52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5F97FD7B-8B67-4B3F-946B-4482C32774C3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54" name="Bild 53" descr="Hem">
            <a:hlinkClick r:id="rId12" action="ppaction://hlinksldjump"/>
            <a:extLst>
              <a:ext uri="{FF2B5EF4-FFF2-40B4-BE49-F238E27FC236}">
                <a16:creationId xmlns:a16="http://schemas.microsoft.com/office/drawing/2014/main" xmlns="" id="{7FC90092-D1BD-4BC7-B188-7945CE2AD2D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192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atbubbla: rektangel 15">
            <a:extLst>
              <a:ext uri="{FF2B5EF4-FFF2-40B4-BE49-F238E27FC236}">
                <a16:creationId xmlns:a16="http://schemas.microsoft.com/office/drawing/2014/main" xmlns="" id="{E320A0F7-498D-4E64-9CAB-9CB625392693}"/>
              </a:ext>
            </a:extLst>
          </p:cNvPr>
          <p:cNvSpPr/>
          <p:nvPr/>
        </p:nvSpPr>
        <p:spPr>
          <a:xfrm>
            <a:off x="697642" y="1047750"/>
            <a:ext cx="5035280" cy="3360313"/>
          </a:xfrm>
          <a:prstGeom prst="wedgeRectCallout">
            <a:avLst/>
          </a:prstGeom>
          <a:blipFill dpi="0" rotWithShape="1">
            <a:blip r:embed="rId3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55000"/>
                      </a14:imgEffect>
                    </a14:imgLayer>
                  </a14:imgProps>
                </a:ext>
              </a:extLst>
            </a:blip>
            <a:srcRect/>
            <a:stretch>
              <a:fillRect l="-16000" t="-98000" r="-25000" b="12000"/>
            </a:stretch>
          </a:blipFill>
          <a:effectLst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ktangel: rundade hörn 10">
            <a:extLst>
              <a:ext uri="{FF2B5EF4-FFF2-40B4-BE49-F238E27FC236}">
                <a16:creationId xmlns:a16="http://schemas.microsoft.com/office/drawing/2014/main" xmlns="" id="{EE0DB250-5DC7-423C-8AEA-A448F6DEC924}"/>
              </a:ext>
            </a:extLst>
          </p:cNvPr>
          <p:cNvSpPr/>
          <p:nvPr/>
        </p:nvSpPr>
        <p:spPr>
          <a:xfrm>
            <a:off x="10514819" y="6191957"/>
            <a:ext cx="1156460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ktangel: rundade hörn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03F39DE7-5B49-4137-AB94-6D793701F6DC}"/>
              </a:ext>
            </a:extLst>
          </p:cNvPr>
          <p:cNvSpPr/>
          <p:nvPr/>
        </p:nvSpPr>
        <p:spPr>
          <a:xfrm>
            <a:off x="9220561" y="6191957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ktangel: rundade hörn 12">
            <a:hlinkClick r:id="rId6" action="ppaction://hlinksldjump"/>
            <a:extLst>
              <a:ext uri="{FF2B5EF4-FFF2-40B4-BE49-F238E27FC236}">
                <a16:creationId xmlns:a16="http://schemas.microsoft.com/office/drawing/2014/main" xmlns="" id="{4E58FEDB-5EF5-4C2A-9C3F-8CDDAC04B9AF}"/>
              </a:ext>
            </a:extLst>
          </p:cNvPr>
          <p:cNvSpPr/>
          <p:nvPr/>
        </p:nvSpPr>
        <p:spPr>
          <a:xfrm>
            <a:off x="7926303" y="6191957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xmlns="" id="{BABE9B60-6AE0-43E4-9645-2F749EE9620B}"/>
              </a:ext>
            </a:extLst>
          </p:cNvPr>
          <p:cNvSpPr txBox="1"/>
          <p:nvPr/>
        </p:nvSpPr>
        <p:spPr>
          <a:xfrm>
            <a:off x="697643" y="490376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Polymer System - LPS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xmlns="" id="{8B8634E2-F766-46A7-932D-23B48B70A05A}"/>
              </a:ext>
            </a:extLst>
          </p:cNvPr>
          <p:cNvSpPr txBox="1"/>
          <p:nvPr/>
        </p:nvSpPr>
        <p:spPr>
          <a:xfrm>
            <a:off x="697642" y="888855"/>
            <a:ext cx="2643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/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chart</a:t>
            </a:r>
          </a:p>
        </p:txBody>
      </p:sp>
      <p:pic>
        <p:nvPicPr>
          <p:cNvPr id="5" name="Bildobjekt 4" descr="En bild som visar text&#10;&#10;Beskrivning genererad med hög exakthet">
            <a:extLst>
              <a:ext uri="{FF2B5EF4-FFF2-40B4-BE49-F238E27FC236}">
                <a16:creationId xmlns:a16="http://schemas.microsoft.com/office/drawing/2014/main" xmlns="" id="{65A216C3-2A19-4DBA-A770-54767F607D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309" y="1168057"/>
            <a:ext cx="9067701" cy="4677403"/>
          </a:xfrm>
          <a:prstGeom prst="rect">
            <a:avLst/>
          </a:prstGeom>
        </p:spPr>
      </p:pic>
      <p:sp>
        <p:nvSpPr>
          <p:cNvPr id="18" name="Rektangel: diagonala rundade hörn 17">
            <a:hlinkClick r:id="rId8" action="ppaction://hlinksldjump"/>
            <a:extLst>
              <a:ext uri="{FF2B5EF4-FFF2-40B4-BE49-F238E27FC236}">
                <a16:creationId xmlns:a16="http://schemas.microsoft.com/office/drawing/2014/main" xmlns="" id="{07A367FB-B15A-4660-B6C0-BADD7A8A3E59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19" name="Rektangel: diagonala rundade hörn 18">
            <a:hlinkClick r:id="rId9" action="ppaction://hlinksldjump"/>
            <a:extLst>
              <a:ext uri="{FF2B5EF4-FFF2-40B4-BE49-F238E27FC236}">
                <a16:creationId xmlns:a16="http://schemas.microsoft.com/office/drawing/2014/main" xmlns="" id="{1C565A41-39EA-4ED1-A739-50E099067048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20" name="Rektangel: diagonala rundade hörn 1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9C344E9-B4CA-431F-8FDC-D8B6D4F1BBD8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21" name="Flödesschema: Alternativ process 20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1CD14875-8E9F-4982-AB1C-42ABFA0DDAB3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22" name="Bild 21" descr="Hem">
            <a:hlinkClick r:id="rId11" action="ppaction://hlinksldjump"/>
            <a:extLst>
              <a:ext uri="{FF2B5EF4-FFF2-40B4-BE49-F238E27FC236}">
                <a16:creationId xmlns:a16="http://schemas.microsoft.com/office/drawing/2014/main" xmlns="" id="{EC14D270-170E-41AD-A37B-23B727EAB6B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763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atbubbla: rektangel 12">
            <a:extLst>
              <a:ext uri="{FF2B5EF4-FFF2-40B4-BE49-F238E27FC236}">
                <a16:creationId xmlns:a16="http://schemas.microsoft.com/office/drawing/2014/main" xmlns="" id="{D948050C-F1E7-4B2F-B4D5-642C4BD2CBEF}"/>
              </a:ext>
            </a:extLst>
          </p:cNvPr>
          <p:cNvSpPr/>
          <p:nvPr/>
        </p:nvSpPr>
        <p:spPr>
          <a:xfrm>
            <a:off x="926242" y="971550"/>
            <a:ext cx="5035280" cy="3360313"/>
          </a:xfrm>
          <a:prstGeom prst="wedgeRectCallout">
            <a:avLst/>
          </a:prstGeom>
          <a:blipFill dpi="0" rotWithShape="1">
            <a:blip r:embed="rId3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55000"/>
                      </a14:imgEffect>
                    </a14:imgLayer>
                  </a14:imgProps>
                </a:ext>
              </a:extLst>
            </a:blip>
            <a:srcRect/>
            <a:stretch>
              <a:fillRect l="-16000" t="-98000" r="-25000" b="12000"/>
            </a:stretch>
          </a:blipFill>
          <a:effectLst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xmlns="" id="{E0E55551-9056-45CC-A4A0-D4796FE265E2}"/>
              </a:ext>
            </a:extLst>
          </p:cNvPr>
          <p:cNvSpPr txBox="1"/>
          <p:nvPr/>
        </p:nvSpPr>
        <p:spPr>
          <a:xfrm>
            <a:off x="1149106" y="1625487"/>
            <a:ext cx="4727819" cy="86177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bag system with screw feeders, powder transport blower and Heated cone with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venturi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ejector or patented AeroWet.</a:t>
            </a:r>
          </a:p>
        </p:txBody>
      </p:sp>
      <p:sp>
        <p:nvSpPr>
          <p:cNvPr id="18" name="Rektangel: rundade hörn 17">
            <a:extLst>
              <a:ext uri="{FF2B5EF4-FFF2-40B4-BE49-F238E27FC236}">
                <a16:creationId xmlns:a16="http://schemas.microsoft.com/office/drawing/2014/main" xmlns="" id="{C39404AE-AA89-481D-9D45-BD1D400B65C5}"/>
              </a:ext>
            </a:extLst>
          </p:cNvPr>
          <p:cNvSpPr/>
          <p:nvPr/>
        </p:nvSpPr>
        <p:spPr>
          <a:xfrm>
            <a:off x="1149106" y="3160781"/>
            <a:ext cx="4812416" cy="1731782"/>
          </a:xfrm>
          <a:prstGeom prst="roundRect">
            <a:avLst>
              <a:gd name="adj" fmla="val 10303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3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203200" sx="99000" sy="99000" algn="ctr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44450" h="12700" prst="angle"/>
            <a:contourClr>
              <a:schemeClr val="bg2">
                <a:lumMod val="90000"/>
              </a:schemeClr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171450" lvl="0" indent="-171450" defTabSz="711200">
              <a:spcAft>
                <a:spcPts val="600"/>
              </a:spcAft>
            </a:pPr>
            <a:r>
              <a:rPr lang="en-US" sz="1200" b="1" dirty="0">
                <a:ln/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Compact</a:t>
            </a:r>
            <a:r>
              <a:rPr lang="sv-SE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</a:t>
            </a:r>
            <a:r>
              <a:rPr lang="sv-SE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Hygienic</a:t>
            </a:r>
            <a:r>
              <a:rPr lang="sv-SE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CE </a:t>
            </a: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</a:t>
            </a:r>
            <a:r>
              <a:rPr lang="sv-SE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Heated Cone with </a:t>
            </a:r>
            <a:r>
              <a:rPr lang="en-US" sz="1000" dirty="0" err="1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venturi</a:t>
            </a: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ejector developed for </a:t>
            </a:r>
            <a:r>
              <a:rPr lang="en-US" sz="1000" dirty="0" err="1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Polywet</a:t>
            </a: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PPW wetter.</a:t>
            </a:r>
            <a:endParaRPr lang="sv-SE" sz="1000" dirty="0">
              <a:ln/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Frame, Powder pocket, Heated cone and Screw feeders in stainless steel.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Internationally long-term proven construction.</a:t>
            </a:r>
          </a:p>
        </p:txBody>
      </p:sp>
      <p:sp>
        <p:nvSpPr>
          <p:cNvPr id="14" name="Rektangel: rundade hörn 13">
            <a:hlinkClick r:id="rId5" action="ppaction://hlinksldjump"/>
            <a:extLst>
              <a:ext uri="{FF2B5EF4-FFF2-40B4-BE49-F238E27FC236}">
                <a16:creationId xmlns:a16="http://schemas.microsoft.com/office/drawing/2014/main" xmlns="" id="{27357108-1403-4B12-BB59-BAE8AC9A597C}"/>
              </a:ext>
            </a:extLst>
          </p:cNvPr>
          <p:cNvSpPr/>
          <p:nvPr/>
        </p:nvSpPr>
        <p:spPr>
          <a:xfrm>
            <a:off x="10531680" y="6191957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ktangel: rundade hörn 21">
            <a:extLst>
              <a:ext uri="{FF2B5EF4-FFF2-40B4-BE49-F238E27FC236}">
                <a16:creationId xmlns:a16="http://schemas.microsoft.com/office/drawing/2014/main" xmlns="" id="{281A752C-E066-4256-A572-2FDCA6916404}"/>
              </a:ext>
            </a:extLst>
          </p:cNvPr>
          <p:cNvSpPr/>
          <p:nvPr/>
        </p:nvSpPr>
        <p:spPr>
          <a:xfrm>
            <a:off x="9237422" y="6191957"/>
            <a:ext cx="1154905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xmlns="" id="{FC8B8684-1350-4C95-BEBC-E16929F10DA6}"/>
              </a:ext>
            </a:extLst>
          </p:cNvPr>
          <p:cNvSpPr txBox="1"/>
          <p:nvPr/>
        </p:nvSpPr>
        <p:spPr>
          <a:xfrm>
            <a:off x="1149106" y="969477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Bag System –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Suction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endParaRPr lang="sv-SE" sz="2000" dirty="0">
              <a:solidFill>
                <a:srgbClr val="2668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ildobjekt 10" descr="En bild som visar inomhus, sitter, bord, vägg&#10;&#10;Beskrivning genererad med hög exakthet">
            <a:extLst>
              <a:ext uri="{FF2B5EF4-FFF2-40B4-BE49-F238E27FC236}">
                <a16:creationId xmlns:a16="http://schemas.microsoft.com/office/drawing/2014/main" xmlns="" id="{699CC73A-677F-4681-A810-F68A08D8CF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75" y="740876"/>
            <a:ext cx="2467704" cy="5364574"/>
          </a:xfrm>
          <a:prstGeom prst="rect">
            <a:avLst/>
          </a:prstGeom>
        </p:spPr>
      </p:pic>
      <p:sp>
        <p:nvSpPr>
          <p:cNvPr id="12" name="Rektangel: diagonala rundade hörn 11">
            <a:hlinkClick r:id="rId7" action="ppaction://hlinksldjump"/>
            <a:extLst>
              <a:ext uri="{FF2B5EF4-FFF2-40B4-BE49-F238E27FC236}">
                <a16:creationId xmlns:a16="http://schemas.microsoft.com/office/drawing/2014/main" xmlns="" id="{E91DEDA7-1D6A-4D10-8E24-1F094F6258EF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16" name="Rektangel: diagonala rundade hörn 15">
            <a:hlinkClick r:id="rId8" action="ppaction://hlinksldjump"/>
            <a:extLst>
              <a:ext uri="{FF2B5EF4-FFF2-40B4-BE49-F238E27FC236}">
                <a16:creationId xmlns:a16="http://schemas.microsoft.com/office/drawing/2014/main" xmlns="" id="{5F666C22-5A44-4B06-9EFE-1C84DFACFB7F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17" name="Rektangel: diagonala rundade hörn 16">
            <a:hlinkClick r:id="rId9" action="ppaction://hlinksldjump"/>
            <a:extLst>
              <a:ext uri="{FF2B5EF4-FFF2-40B4-BE49-F238E27FC236}">
                <a16:creationId xmlns:a16="http://schemas.microsoft.com/office/drawing/2014/main" xmlns="" id="{749D6BBD-3888-48CD-8085-7B02C5716D47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20" name="Flödesschema: Alternativ process 19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96277FA4-15F7-4C79-B629-5B3BABEE0870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21" name="Bild 20" descr="Hem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C3A537F-954F-4D38-A452-69BC4FE2A2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877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atbubbla: rektangel 27">
            <a:extLst>
              <a:ext uri="{FF2B5EF4-FFF2-40B4-BE49-F238E27FC236}">
                <a16:creationId xmlns:a16="http://schemas.microsoft.com/office/drawing/2014/main" xmlns="" id="{16965AA4-00EF-4712-A07C-F79671CC4A9A}"/>
              </a:ext>
            </a:extLst>
          </p:cNvPr>
          <p:cNvSpPr/>
          <p:nvPr/>
        </p:nvSpPr>
        <p:spPr>
          <a:xfrm>
            <a:off x="697642" y="1047750"/>
            <a:ext cx="5035280" cy="3360313"/>
          </a:xfrm>
          <a:prstGeom prst="wedgeRectCallout">
            <a:avLst/>
          </a:prstGeom>
          <a:blipFill dpi="0" rotWithShape="1">
            <a:blip r:embed="rId3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55000"/>
                      </a14:imgEffect>
                    </a14:imgLayer>
                  </a14:imgProps>
                </a:ext>
              </a:extLst>
            </a:blip>
            <a:srcRect/>
            <a:stretch>
              <a:fillRect l="-16000" t="-98000" r="-25000" b="12000"/>
            </a:stretch>
          </a:blipFill>
          <a:effectLst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3" name="Tabell 12">
            <a:extLst>
              <a:ext uri="{FF2B5EF4-FFF2-40B4-BE49-F238E27FC236}">
                <a16:creationId xmlns:a16="http://schemas.microsoft.com/office/drawing/2014/main" xmlns="" id="{2978A392-D034-42B1-8E43-1A9D8CD70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021057"/>
              </p:ext>
            </p:extLst>
          </p:nvPr>
        </p:nvGraphicFramePr>
        <p:xfrm>
          <a:off x="6250312" y="3580476"/>
          <a:ext cx="4758903" cy="1641996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805024">
                  <a:extLst>
                    <a:ext uri="{9D8B030D-6E8A-4147-A177-3AD203B41FA5}">
                      <a16:colId xmlns:a16="http://schemas.microsoft.com/office/drawing/2014/main" xmlns="" val="321858320"/>
                    </a:ext>
                  </a:extLst>
                </a:gridCol>
                <a:gridCol w="734429">
                  <a:extLst>
                    <a:ext uri="{9D8B030D-6E8A-4147-A177-3AD203B41FA5}">
                      <a16:colId xmlns:a16="http://schemas.microsoft.com/office/drawing/2014/main" xmlns="" val="3710449241"/>
                    </a:ext>
                  </a:extLst>
                </a:gridCol>
                <a:gridCol w="561975">
                  <a:extLst>
                    <a:ext uri="{9D8B030D-6E8A-4147-A177-3AD203B41FA5}">
                      <a16:colId xmlns:a16="http://schemas.microsoft.com/office/drawing/2014/main" xmlns="" val="1216570289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3552351368"/>
                    </a:ext>
                  </a:extLst>
                </a:gridCol>
                <a:gridCol w="1050664">
                  <a:extLst>
                    <a:ext uri="{9D8B030D-6E8A-4147-A177-3AD203B41FA5}">
                      <a16:colId xmlns:a16="http://schemas.microsoft.com/office/drawing/2014/main" xmlns="" val="1664626975"/>
                    </a:ext>
                  </a:extLst>
                </a:gridCol>
                <a:gridCol w="940061">
                  <a:extLst>
                    <a:ext uri="{9D8B030D-6E8A-4147-A177-3AD203B41FA5}">
                      <a16:colId xmlns:a16="http://schemas.microsoft.com/office/drawing/2014/main" xmlns="" val="4106777537"/>
                    </a:ext>
                  </a:extLst>
                </a:gridCol>
              </a:tblGrid>
              <a:tr h="271666">
                <a:tc>
                  <a:txBody>
                    <a:bodyPr/>
                    <a:lstStyle/>
                    <a:p>
                      <a:r>
                        <a:rPr lang="sv-SE" sz="11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  <a:endParaRPr lang="sv-SE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Capacity</a:t>
                      </a:r>
                      <a:endParaRPr lang="sv-SE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kg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Width</a:t>
                      </a:r>
                      <a:endParaRPr lang="sv-SE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Depth</a:t>
                      </a:r>
                      <a:endParaRPr lang="sv-SE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Frame</a:t>
                      </a:r>
                      <a:r>
                        <a:rPr lang="sv-SE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Height</a:t>
                      </a:r>
                      <a:endParaRPr lang="sv-SE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Height</a:t>
                      </a:r>
                      <a:endParaRPr lang="sv-SE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7258677"/>
                  </a:ext>
                </a:extLst>
              </a:tr>
              <a:tr h="244996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SE-100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02174342"/>
                  </a:ext>
                </a:extLst>
              </a:tr>
              <a:tr h="193154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SE-150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08567876"/>
                  </a:ext>
                </a:extLst>
              </a:tr>
              <a:tr h="2179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SE-200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1834509"/>
                  </a:ext>
                </a:extLst>
              </a:tr>
              <a:tr h="2179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SE-250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5646048"/>
                  </a:ext>
                </a:extLst>
              </a:tr>
              <a:tr h="2179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SE-300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905033533"/>
                  </a:ext>
                </a:extLst>
              </a:tr>
            </a:tbl>
          </a:graphicData>
        </a:graphic>
      </p:graphicFrame>
      <p:sp>
        <p:nvSpPr>
          <p:cNvPr id="23" name="Rektangel: rundade hörn 22">
            <a:extLst>
              <a:ext uri="{FF2B5EF4-FFF2-40B4-BE49-F238E27FC236}">
                <a16:creationId xmlns:a16="http://schemas.microsoft.com/office/drawing/2014/main" xmlns="" id="{882A84DC-4FA0-4633-928D-9E5F1EE61110}"/>
              </a:ext>
            </a:extLst>
          </p:cNvPr>
          <p:cNvSpPr/>
          <p:nvPr/>
        </p:nvSpPr>
        <p:spPr>
          <a:xfrm>
            <a:off x="10533474" y="6191957"/>
            <a:ext cx="1154905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ktangel: rundade hörn 23">
            <a:hlinkClick r:id="rId5" action="ppaction://hlinksldjump"/>
            <a:extLst>
              <a:ext uri="{FF2B5EF4-FFF2-40B4-BE49-F238E27FC236}">
                <a16:creationId xmlns:a16="http://schemas.microsoft.com/office/drawing/2014/main" xmlns="" id="{5F10282D-B8E5-445D-BD3C-2855091D150C}"/>
              </a:ext>
            </a:extLst>
          </p:cNvPr>
          <p:cNvSpPr/>
          <p:nvPr/>
        </p:nvSpPr>
        <p:spPr>
          <a:xfrm>
            <a:off x="9239216" y="6191957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xmlns="" id="{35763CB0-9F46-40BC-A435-C0F998CAEDE1}"/>
              </a:ext>
            </a:extLst>
          </p:cNvPr>
          <p:cNvSpPr txBox="1"/>
          <p:nvPr/>
        </p:nvSpPr>
        <p:spPr>
          <a:xfrm>
            <a:off x="828431" y="905947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Bag System –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Suction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endParaRPr lang="sv-SE" sz="2000" dirty="0">
              <a:solidFill>
                <a:srgbClr val="2668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xmlns="" id="{C8C25D56-D4BC-4F33-A6C7-6AE403764059}"/>
              </a:ext>
            </a:extLst>
          </p:cNvPr>
          <p:cNvSpPr txBox="1"/>
          <p:nvPr/>
        </p:nvSpPr>
        <p:spPr>
          <a:xfrm>
            <a:off x="828430" y="1266326"/>
            <a:ext cx="2643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/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Specifications</a:t>
            </a:r>
          </a:p>
        </p:txBody>
      </p:sp>
      <p:grpSp>
        <p:nvGrpSpPr>
          <p:cNvPr id="117" name="Grupp 116">
            <a:extLst>
              <a:ext uri="{FF2B5EF4-FFF2-40B4-BE49-F238E27FC236}">
                <a16:creationId xmlns:a16="http://schemas.microsoft.com/office/drawing/2014/main" xmlns="" id="{5E0393DE-3FDD-4C1D-A554-EE6FFF8FD7E9}"/>
              </a:ext>
            </a:extLst>
          </p:cNvPr>
          <p:cNvGrpSpPr/>
          <p:nvPr/>
        </p:nvGrpSpPr>
        <p:grpSpPr>
          <a:xfrm>
            <a:off x="1060070" y="2199263"/>
            <a:ext cx="2511515" cy="3455402"/>
            <a:chOff x="1733550" y="2209800"/>
            <a:chExt cx="2511515" cy="3455402"/>
          </a:xfrm>
        </p:grpSpPr>
        <p:pic>
          <p:nvPicPr>
            <p:cNvPr id="7" name="Bildobjekt 6" descr="En bild som visar LEGO, leksak&#10;&#10;Beskrivning genererad med hög exakthet">
              <a:extLst>
                <a:ext uri="{FF2B5EF4-FFF2-40B4-BE49-F238E27FC236}">
                  <a16:creationId xmlns:a16="http://schemas.microsoft.com/office/drawing/2014/main" xmlns="" id="{EBA3E2FC-A86E-451B-B239-1ACD403DE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864" y="2209800"/>
              <a:ext cx="2088050" cy="3455402"/>
            </a:xfrm>
            <a:prstGeom prst="rect">
              <a:avLst/>
            </a:prstGeom>
          </p:spPr>
        </p:pic>
        <p:cxnSp>
          <p:nvCxnSpPr>
            <p:cNvPr id="9" name="Rak koppling 8">
              <a:extLst>
                <a:ext uri="{FF2B5EF4-FFF2-40B4-BE49-F238E27FC236}">
                  <a16:creationId xmlns:a16="http://schemas.microsoft.com/office/drawing/2014/main" xmlns="" id="{9603DD08-C3EA-445D-A8CA-068583ADCD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33550" y="4052922"/>
              <a:ext cx="926302" cy="530985"/>
            </a:xfrm>
            <a:prstGeom prst="line">
              <a:avLst/>
            </a:prstGeom>
            <a:ln w="9525">
              <a:solidFill>
                <a:srgbClr val="C00000"/>
              </a:solidFill>
              <a:headEnd type="triangle" w="sm" len="med"/>
              <a:tailEnd type="triangle" w="sm" len="med"/>
            </a:ln>
            <a:effectLst>
              <a:outerShdw blurRad="12700" sx="102000" sy="102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Rak koppling 46">
              <a:extLst>
                <a:ext uri="{FF2B5EF4-FFF2-40B4-BE49-F238E27FC236}">
                  <a16:creationId xmlns:a16="http://schemas.microsoft.com/office/drawing/2014/main" xmlns="" id="{AA9B723F-819C-477E-82A9-CF97A97212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18404" y="4068694"/>
              <a:ext cx="922602" cy="534262"/>
            </a:xfrm>
            <a:prstGeom prst="line">
              <a:avLst/>
            </a:prstGeom>
            <a:ln w="9525">
              <a:solidFill>
                <a:srgbClr val="C00000"/>
              </a:solidFill>
              <a:headEnd type="triangle" w="sm" len="med"/>
              <a:tailEnd type="triangle" w="sm" len="med"/>
            </a:ln>
            <a:effectLst>
              <a:outerShdw blurRad="12700" sx="102000" sy="102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ak koppling 58">
              <a:extLst>
                <a:ext uri="{FF2B5EF4-FFF2-40B4-BE49-F238E27FC236}">
                  <a16:creationId xmlns:a16="http://schemas.microsoft.com/office/drawing/2014/main" xmlns="" id="{8B276A0D-D95B-4DAB-AE0B-C34A2AA196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35004" y="3774522"/>
              <a:ext cx="428282" cy="261886"/>
            </a:xfrm>
            <a:prstGeom prst="line">
              <a:avLst/>
            </a:prstGeom>
            <a:ln>
              <a:solidFill>
                <a:srgbClr val="C00000"/>
              </a:solidFill>
            </a:ln>
            <a:effectLst>
              <a:outerShdw blurRad="12700" sx="102000" sy="102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ak koppling 62">
              <a:extLst>
                <a:ext uri="{FF2B5EF4-FFF2-40B4-BE49-F238E27FC236}">
                  <a16:creationId xmlns:a16="http://schemas.microsoft.com/office/drawing/2014/main" xmlns="" id="{D2A2282F-09D4-4E5E-B332-CE582593E2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69030" y="4403411"/>
              <a:ext cx="294039" cy="169131"/>
            </a:xfrm>
            <a:prstGeom prst="line">
              <a:avLst/>
            </a:prstGeom>
            <a:ln>
              <a:solidFill>
                <a:srgbClr val="C00000"/>
              </a:solidFill>
            </a:ln>
            <a:effectLst>
              <a:outerShdw blurRad="12700" sx="102000" sy="102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Rak koppling 73">
              <a:extLst>
                <a:ext uri="{FF2B5EF4-FFF2-40B4-BE49-F238E27FC236}">
                  <a16:creationId xmlns:a16="http://schemas.microsoft.com/office/drawing/2014/main" xmlns="" id="{56EC08BA-263C-47C7-B7F2-0FCD1C56AB4B}"/>
                </a:ext>
              </a:extLst>
            </p:cNvPr>
            <p:cNvCxnSpPr>
              <a:cxnSpLocks/>
            </p:cNvCxnSpPr>
            <p:nvPr/>
          </p:nvCxnSpPr>
          <p:spPr>
            <a:xfrm>
              <a:off x="2962941" y="4402931"/>
              <a:ext cx="346997" cy="201362"/>
            </a:xfrm>
            <a:prstGeom prst="line">
              <a:avLst/>
            </a:prstGeom>
            <a:ln>
              <a:solidFill>
                <a:srgbClr val="C00000"/>
              </a:solidFill>
            </a:ln>
            <a:effectLst>
              <a:outerShdw blurRad="12700" sx="102000" sy="102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Rak koppling 74">
              <a:extLst>
                <a:ext uri="{FF2B5EF4-FFF2-40B4-BE49-F238E27FC236}">
                  <a16:creationId xmlns:a16="http://schemas.microsoft.com/office/drawing/2014/main" xmlns="" id="{4D70C218-B955-454A-977A-D2B32898B3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93651" y="3860006"/>
              <a:ext cx="351414" cy="204788"/>
            </a:xfrm>
            <a:prstGeom prst="line">
              <a:avLst/>
            </a:prstGeom>
            <a:ln>
              <a:solidFill>
                <a:srgbClr val="C00000"/>
              </a:solidFill>
            </a:ln>
            <a:effectLst>
              <a:outerShdw blurRad="12700" sx="102000" sy="102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ruta 108">
              <a:extLst>
                <a:ext uri="{FF2B5EF4-FFF2-40B4-BE49-F238E27FC236}">
                  <a16:creationId xmlns:a16="http://schemas.microsoft.com/office/drawing/2014/main" xmlns="" id="{A89AD80F-2A04-465F-B741-B59091B66A6C}"/>
                </a:ext>
              </a:extLst>
            </p:cNvPr>
            <p:cNvSpPr txBox="1"/>
            <p:nvPr/>
          </p:nvSpPr>
          <p:spPr>
            <a:xfrm rot="1781777">
              <a:off x="2144276" y="4152589"/>
              <a:ext cx="341488" cy="276999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2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10" name="textruta 109">
              <a:extLst>
                <a:ext uri="{FF2B5EF4-FFF2-40B4-BE49-F238E27FC236}">
                  <a16:creationId xmlns:a16="http://schemas.microsoft.com/office/drawing/2014/main" xmlns="" id="{2792AAFB-7DF9-4EED-9170-0648599251DE}"/>
                </a:ext>
              </a:extLst>
            </p:cNvPr>
            <p:cNvSpPr txBox="1"/>
            <p:nvPr/>
          </p:nvSpPr>
          <p:spPr>
            <a:xfrm rot="19727597">
              <a:off x="3523734" y="4142005"/>
              <a:ext cx="341488" cy="276999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2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8" name="Grupp 117">
            <a:extLst>
              <a:ext uri="{FF2B5EF4-FFF2-40B4-BE49-F238E27FC236}">
                <a16:creationId xmlns:a16="http://schemas.microsoft.com/office/drawing/2014/main" xmlns="" id="{5BBDF530-CCC8-4BD8-929F-9841B280C145}"/>
              </a:ext>
            </a:extLst>
          </p:cNvPr>
          <p:cNvGrpSpPr/>
          <p:nvPr/>
        </p:nvGrpSpPr>
        <p:grpSpPr>
          <a:xfrm>
            <a:off x="3850473" y="2317156"/>
            <a:ext cx="1927295" cy="3219615"/>
            <a:chOff x="4597189" y="2345736"/>
            <a:chExt cx="1927295" cy="3219615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xmlns="" id="{C67358BE-AB4D-48FB-BA44-104B1DF89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7189" y="2345736"/>
              <a:ext cx="1513219" cy="3219615"/>
            </a:xfrm>
            <a:prstGeom prst="rect">
              <a:avLst/>
            </a:prstGeom>
          </p:spPr>
        </p:pic>
        <p:cxnSp>
          <p:nvCxnSpPr>
            <p:cNvPr id="89" name="Rak koppling 88">
              <a:extLst>
                <a:ext uri="{FF2B5EF4-FFF2-40B4-BE49-F238E27FC236}">
                  <a16:creationId xmlns:a16="http://schemas.microsoft.com/office/drawing/2014/main" xmlns="" id="{76B97484-45F3-48BF-9EC7-7D12518E8F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2240" y="2357438"/>
              <a:ext cx="0" cy="3193256"/>
            </a:xfrm>
            <a:prstGeom prst="line">
              <a:avLst/>
            </a:prstGeom>
            <a:ln w="9525">
              <a:solidFill>
                <a:srgbClr val="C00000"/>
              </a:solidFill>
              <a:headEnd type="triangle" w="sm" len="med"/>
              <a:tailEnd type="triangle" w="sm" len="med"/>
            </a:ln>
            <a:effectLst>
              <a:outerShdw blurRad="12700" sx="102000" sy="102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Rak koppling 89">
              <a:extLst>
                <a:ext uri="{FF2B5EF4-FFF2-40B4-BE49-F238E27FC236}">
                  <a16:creationId xmlns:a16="http://schemas.microsoft.com/office/drawing/2014/main" xmlns="" id="{94E32589-0510-4405-A8FE-732BBC2D1318}"/>
                </a:ext>
              </a:extLst>
            </p:cNvPr>
            <p:cNvCxnSpPr>
              <a:cxnSpLocks/>
            </p:cNvCxnSpPr>
            <p:nvPr/>
          </p:nvCxnSpPr>
          <p:spPr>
            <a:xfrm>
              <a:off x="6041029" y="5565351"/>
              <a:ext cx="455021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>
              <a:outerShdw blurRad="12700" sx="102000" sy="102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Rak koppling 94">
              <a:extLst>
                <a:ext uri="{FF2B5EF4-FFF2-40B4-BE49-F238E27FC236}">
                  <a16:creationId xmlns:a16="http://schemas.microsoft.com/office/drawing/2014/main" xmlns="" id="{A55DA06F-4E0C-4C9D-8886-DACD5C8F81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5916" y="4179094"/>
              <a:ext cx="0" cy="1373981"/>
            </a:xfrm>
            <a:prstGeom prst="line">
              <a:avLst/>
            </a:prstGeom>
            <a:ln w="9525">
              <a:solidFill>
                <a:srgbClr val="C00000"/>
              </a:solidFill>
              <a:headEnd type="triangle" w="sm" len="med"/>
              <a:tailEnd type="triangle" w="sm" len="med"/>
            </a:ln>
            <a:effectLst>
              <a:outerShdw blurRad="12700" sx="102000" sy="102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Rak koppling 99">
              <a:extLst>
                <a:ext uri="{FF2B5EF4-FFF2-40B4-BE49-F238E27FC236}">
                  <a16:creationId xmlns:a16="http://schemas.microsoft.com/office/drawing/2014/main" xmlns="" id="{694743C9-03E5-454C-9BD9-43A71826B2F3}"/>
                </a:ext>
              </a:extLst>
            </p:cNvPr>
            <p:cNvCxnSpPr>
              <a:cxnSpLocks/>
            </p:cNvCxnSpPr>
            <p:nvPr/>
          </p:nvCxnSpPr>
          <p:spPr>
            <a:xfrm>
              <a:off x="5955304" y="4161790"/>
              <a:ext cx="280612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>
              <a:outerShdw blurRad="12700" sx="102000" sy="102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Rak koppling 101">
              <a:extLst>
                <a:ext uri="{FF2B5EF4-FFF2-40B4-BE49-F238E27FC236}">
                  <a16:creationId xmlns:a16="http://schemas.microsoft.com/office/drawing/2014/main" xmlns="" id="{18BE9028-25E7-458F-8FC1-603BE0EC4480}"/>
                </a:ext>
              </a:extLst>
            </p:cNvPr>
            <p:cNvCxnSpPr>
              <a:cxnSpLocks/>
            </p:cNvCxnSpPr>
            <p:nvPr/>
          </p:nvCxnSpPr>
          <p:spPr>
            <a:xfrm>
              <a:off x="5506501" y="2345736"/>
              <a:ext cx="984787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>
              <a:outerShdw blurRad="12700" sx="102000" sy="102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ruta 110">
              <a:extLst>
                <a:ext uri="{FF2B5EF4-FFF2-40B4-BE49-F238E27FC236}">
                  <a16:creationId xmlns:a16="http://schemas.microsoft.com/office/drawing/2014/main" xmlns="" id="{A0998490-E10D-4F8D-AE78-200CAAC6FC69}"/>
                </a:ext>
              </a:extLst>
            </p:cNvPr>
            <p:cNvSpPr txBox="1"/>
            <p:nvPr/>
          </p:nvSpPr>
          <p:spPr>
            <a:xfrm rot="16200000">
              <a:off x="5966650" y="4725071"/>
              <a:ext cx="341488" cy="276999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2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12" name="textruta 111">
              <a:extLst>
                <a:ext uri="{FF2B5EF4-FFF2-40B4-BE49-F238E27FC236}">
                  <a16:creationId xmlns:a16="http://schemas.microsoft.com/office/drawing/2014/main" xmlns="" id="{92C76F29-75D9-4A36-8910-10B2B80DF406}"/>
                </a:ext>
              </a:extLst>
            </p:cNvPr>
            <p:cNvSpPr txBox="1"/>
            <p:nvPr/>
          </p:nvSpPr>
          <p:spPr>
            <a:xfrm rot="16200000">
              <a:off x="6215241" y="3817044"/>
              <a:ext cx="341488" cy="276999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2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113" name="textruta 112">
            <a:extLst>
              <a:ext uri="{FF2B5EF4-FFF2-40B4-BE49-F238E27FC236}">
                <a16:creationId xmlns:a16="http://schemas.microsoft.com/office/drawing/2014/main" xmlns="" id="{F465F6DE-C172-4282-9C50-C911B83D91F2}"/>
              </a:ext>
            </a:extLst>
          </p:cNvPr>
          <p:cNvSpPr txBox="1"/>
          <p:nvPr/>
        </p:nvSpPr>
        <p:spPr>
          <a:xfrm>
            <a:off x="7941241" y="3303477"/>
            <a:ext cx="271219" cy="27699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4" name="textruta 113">
            <a:extLst>
              <a:ext uri="{FF2B5EF4-FFF2-40B4-BE49-F238E27FC236}">
                <a16:creationId xmlns:a16="http://schemas.microsoft.com/office/drawing/2014/main" xmlns="" id="{467DB2C8-ABE1-4B15-82E7-2AA73472D420}"/>
              </a:ext>
            </a:extLst>
          </p:cNvPr>
          <p:cNvSpPr txBox="1"/>
          <p:nvPr/>
        </p:nvSpPr>
        <p:spPr>
          <a:xfrm>
            <a:off x="8550841" y="3304980"/>
            <a:ext cx="271219" cy="27699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15" name="textruta 114">
            <a:extLst>
              <a:ext uri="{FF2B5EF4-FFF2-40B4-BE49-F238E27FC236}">
                <a16:creationId xmlns:a16="http://schemas.microsoft.com/office/drawing/2014/main" xmlns="" id="{80F5CE44-341C-49E4-A603-0FF750BCD88E}"/>
              </a:ext>
            </a:extLst>
          </p:cNvPr>
          <p:cNvSpPr txBox="1"/>
          <p:nvPr/>
        </p:nvSpPr>
        <p:spPr>
          <a:xfrm>
            <a:off x="9395085" y="3304979"/>
            <a:ext cx="271219" cy="27699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6" name="textruta 115">
            <a:extLst>
              <a:ext uri="{FF2B5EF4-FFF2-40B4-BE49-F238E27FC236}">
                <a16:creationId xmlns:a16="http://schemas.microsoft.com/office/drawing/2014/main" xmlns="" id="{4818DE27-DB8D-4EE3-88AD-D1AF15234A9E}"/>
              </a:ext>
            </a:extLst>
          </p:cNvPr>
          <p:cNvSpPr txBox="1"/>
          <p:nvPr/>
        </p:nvSpPr>
        <p:spPr>
          <a:xfrm>
            <a:off x="10385694" y="3303476"/>
            <a:ext cx="271219" cy="27699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3" name="Rektangel: diagonala rundade hörn 32">
            <a:hlinkClick r:id="rId8" action="ppaction://hlinksldjump"/>
            <a:extLst>
              <a:ext uri="{FF2B5EF4-FFF2-40B4-BE49-F238E27FC236}">
                <a16:creationId xmlns:a16="http://schemas.microsoft.com/office/drawing/2014/main" xmlns="" id="{7BEDCFD7-F8AD-42C5-BAC1-AFF35476DF39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34" name="Rektangel: diagonala rundade hörn 33">
            <a:hlinkClick r:id="rId9" action="ppaction://hlinksldjump"/>
            <a:extLst>
              <a:ext uri="{FF2B5EF4-FFF2-40B4-BE49-F238E27FC236}">
                <a16:creationId xmlns:a16="http://schemas.microsoft.com/office/drawing/2014/main" xmlns="" id="{190BB810-F989-4CDD-BFCE-4B74F44488E7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35" name="Rektangel: diagonala rundade hörn 3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EBB0D9F-F597-4D52-885E-90A34305559A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36" name="Flödesschema: Alternativ process 35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E516224A-C3E9-4863-823D-527E8E835B06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37" name="Bild 36" descr="Hem">
            <a:hlinkClick r:id="rId11" action="ppaction://hlinksldjump"/>
            <a:extLst>
              <a:ext uri="{FF2B5EF4-FFF2-40B4-BE49-F238E27FC236}">
                <a16:creationId xmlns:a16="http://schemas.microsoft.com/office/drawing/2014/main" xmlns="" id="{457D86F8-10BB-4449-B031-7477171C4CF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860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atbubbla: rektangel 12">
            <a:extLst>
              <a:ext uri="{FF2B5EF4-FFF2-40B4-BE49-F238E27FC236}">
                <a16:creationId xmlns:a16="http://schemas.microsoft.com/office/drawing/2014/main" xmlns="" id="{D948050C-F1E7-4B2F-B4D5-642C4BD2CBEF}"/>
              </a:ext>
            </a:extLst>
          </p:cNvPr>
          <p:cNvSpPr/>
          <p:nvPr/>
        </p:nvSpPr>
        <p:spPr>
          <a:xfrm>
            <a:off x="697642" y="1047750"/>
            <a:ext cx="5035280" cy="3360313"/>
          </a:xfrm>
          <a:prstGeom prst="wedgeRectCallout">
            <a:avLst/>
          </a:prstGeom>
          <a:blipFill dpi="0" rotWithShape="1">
            <a:blip r:embed="rId3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55000"/>
                      </a14:imgEffect>
                    </a14:imgLayer>
                  </a14:imgProps>
                </a:ext>
              </a:extLst>
            </a:blip>
            <a:srcRect/>
            <a:stretch>
              <a:fillRect l="-16000" t="-98000" r="-25000" b="12000"/>
            </a:stretch>
          </a:blipFill>
          <a:effectLst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xmlns="" id="{E0E55551-9056-45CC-A4A0-D4796FE265E2}"/>
              </a:ext>
            </a:extLst>
          </p:cNvPr>
          <p:cNvSpPr txBox="1"/>
          <p:nvPr/>
        </p:nvSpPr>
        <p:spPr>
          <a:xfrm>
            <a:off x="815731" y="1447860"/>
            <a:ext cx="5015726" cy="124649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patented design that mixes and stores powder polymer solution continuously with a vertical dissolving technology.</a:t>
            </a:r>
          </a:p>
          <a:p>
            <a:pPr>
              <a:lnSpc>
                <a:spcPts val="1800"/>
              </a:lnSpc>
            </a:pPr>
            <a:endParaRPr lang="sv-SE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that enables a single tank with half of the volume requirement compared to a conventional two-tank system.</a:t>
            </a:r>
          </a:p>
        </p:txBody>
      </p:sp>
      <p:sp>
        <p:nvSpPr>
          <p:cNvPr id="18" name="Rektangel: rundade hörn 17">
            <a:extLst>
              <a:ext uri="{FF2B5EF4-FFF2-40B4-BE49-F238E27FC236}">
                <a16:creationId xmlns:a16="http://schemas.microsoft.com/office/drawing/2014/main" xmlns="" id="{C39404AE-AA89-481D-9D45-BD1D400B65C5}"/>
              </a:ext>
            </a:extLst>
          </p:cNvPr>
          <p:cNvSpPr/>
          <p:nvPr/>
        </p:nvSpPr>
        <p:spPr>
          <a:xfrm>
            <a:off x="815731" y="3141565"/>
            <a:ext cx="5162375" cy="2532995"/>
          </a:xfrm>
          <a:prstGeom prst="roundRect">
            <a:avLst>
              <a:gd name="adj" fmla="val 7551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3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203200" sx="99000" sy="99000" algn="ctr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44450" h="12700" prst="angle"/>
            <a:contourClr>
              <a:schemeClr val="bg2">
                <a:lumMod val="90000"/>
              </a:schemeClr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171450" lvl="0" indent="-171450" defTabSz="711200">
              <a:spcAft>
                <a:spcPts val="1000"/>
              </a:spcAft>
            </a:pPr>
            <a:r>
              <a:rPr lang="en-US" sz="1400" b="1" dirty="0">
                <a:ln/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pPr marL="171450" lvl="1" indent="-171450" defTabSz="533400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dissolution technology with single tank operation</a:t>
            </a:r>
            <a:r>
              <a:rPr lang="sv-SE" sz="11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1" indent="-171450" defTabSz="533400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 operation. Requires only replenishment of polymer.</a:t>
            </a:r>
            <a:endParaRPr lang="sv-SE" sz="1100" dirty="0">
              <a:ln/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defTabSz="533400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tank or transfer pump is not required.</a:t>
            </a:r>
          </a:p>
          <a:p>
            <a:pPr marL="171450" lvl="1" indent="-171450" defTabSz="533400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Modular design allows the powder handling to be installed in dry rooms.</a:t>
            </a:r>
            <a:endParaRPr lang="sv-SE" sz="1100" dirty="0">
              <a:ln/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defTabSz="533400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 wetting system incorporating the famous </a:t>
            </a:r>
            <a:r>
              <a:rPr lang="en-US" sz="1100" dirty="0" err="1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PolyWet</a:t>
            </a:r>
            <a:r>
              <a:rPr lang="en-US" sz="11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disperser.</a:t>
            </a:r>
          </a:p>
          <a:p>
            <a:pPr marL="171450" lvl="1" indent="-171450" defTabSz="533400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Handles variable process water quality without tank sedimentation.</a:t>
            </a:r>
          </a:p>
          <a:p>
            <a:pPr marL="171450" lvl="1" indent="-171450" defTabSz="533400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control panel to accommodate customer special requirements.</a:t>
            </a:r>
          </a:p>
        </p:txBody>
      </p:sp>
      <p:sp>
        <p:nvSpPr>
          <p:cNvPr id="14" name="Rektangel: rundade hörn 13">
            <a:hlinkClick r:id="rId5" action="ppaction://hlinksldjump"/>
            <a:extLst>
              <a:ext uri="{FF2B5EF4-FFF2-40B4-BE49-F238E27FC236}">
                <a16:creationId xmlns:a16="http://schemas.microsoft.com/office/drawing/2014/main" xmlns="" id="{27357108-1403-4B12-BB59-BAE8AC9A597C}"/>
              </a:ext>
            </a:extLst>
          </p:cNvPr>
          <p:cNvSpPr/>
          <p:nvPr/>
        </p:nvSpPr>
        <p:spPr>
          <a:xfrm>
            <a:off x="10513062" y="6191957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ktangel: rundade hörn 21">
            <a:extLst>
              <a:ext uri="{FF2B5EF4-FFF2-40B4-BE49-F238E27FC236}">
                <a16:creationId xmlns:a16="http://schemas.microsoft.com/office/drawing/2014/main" xmlns="" id="{281A752C-E066-4256-A572-2FDCA6916404}"/>
              </a:ext>
            </a:extLst>
          </p:cNvPr>
          <p:cNvSpPr/>
          <p:nvPr/>
        </p:nvSpPr>
        <p:spPr>
          <a:xfrm>
            <a:off x="9218804" y="6191957"/>
            <a:ext cx="1154905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xmlns="" id="{FC8B8684-1350-4C95-BEBC-E16929F10DA6}"/>
              </a:ext>
            </a:extLst>
          </p:cNvPr>
          <p:cNvSpPr txBox="1"/>
          <p:nvPr/>
        </p:nvSpPr>
        <p:spPr>
          <a:xfrm>
            <a:off x="815731" y="778947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Polymer System - CPS</a:t>
            </a:r>
          </a:p>
        </p:txBody>
      </p:sp>
      <p:pic>
        <p:nvPicPr>
          <p:cNvPr id="11" name="Bildobjekt 10" descr="En bild som visar mikroskop, objekt&#10;&#10;Beskrivning genererad med mycket hög exakthet">
            <a:extLst>
              <a:ext uri="{FF2B5EF4-FFF2-40B4-BE49-F238E27FC236}">
                <a16:creationId xmlns:a16="http://schemas.microsoft.com/office/drawing/2014/main" xmlns="" id="{BAC1CA00-C920-4A3B-BDC0-0DB9727904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966" y="1397634"/>
            <a:ext cx="2804718" cy="4804654"/>
          </a:xfrm>
          <a:prstGeom prst="rect">
            <a:avLst/>
          </a:prstGeom>
        </p:spPr>
      </p:pic>
      <p:sp>
        <p:nvSpPr>
          <p:cNvPr id="12" name="Rektangel: diagonala rundade hörn 11">
            <a:hlinkClick r:id="rId7" action="ppaction://hlinksldjump"/>
            <a:extLst>
              <a:ext uri="{FF2B5EF4-FFF2-40B4-BE49-F238E27FC236}">
                <a16:creationId xmlns:a16="http://schemas.microsoft.com/office/drawing/2014/main" xmlns="" id="{6C368E25-7421-4A0D-9B80-150F3424DDB7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17" name="Rektangel: diagonala rundade hörn 16">
            <a:hlinkClick r:id="rId8" action="ppaction://hlinksldjump"/>
            <a:extLst>
              <a:ext uri="{FF2B5EF4-FFF2-40B4-BE49-F238E27FC236}">
                <a16:creationId xmlns:a16="http://schemas.microsoft.com/office/drawing/2014/main" xmlns="" id="{7165CC76-B2F3-4E08-A6BB-0AE0F6AF6C36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20" name="Rektangel: diagonala rundade hörn 19">
            <a:hlinkClick r:id="rId9" action="ppaction://hlinksldjump"/>
            <a:extLst>
              <a:ext uri="{FF2B5EF4-FFF2-40B4-BE49-F238E27FC236}">
                <a16:creationId xmlns:a16="http://schemas.microsoft.com/office/drawing/2014/main" xmlns="" id="{A56D61C9-3719-4C3A-93B7-BA7D4FA3E4DF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21" name="Flödesschema: Alternativ process 20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EF7B5AC4-0F8C-4A6E-B5C6-CB7C7897FD4B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24" name="Bild 23" descr="Hem">
            <a:hlinkClick r:id="rId10" action="ppaction://hlinksldjump"/>
            <a:extLst>
              <a:ext uri="{FF2B5EF4-FFF2-40B4-BE49-F238E27FC236}">
                <a16:creationId xmlns:a16="http://schemas.microsoft.com/office/drawing/2014/main" xmlns="" id="{8C9985A2-1EF9-4201-BC8F-5093EC080D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977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atbubbla: rektangel 27">
            <a:extLst>
              <a:ext uri="{FF2B5EF4-FFF2-40B4-BE49-F238E27FC236}">
                <a16:creationId xmlns:a16="http://schemas.microsoft.com/office/drawing/2014/main" xmlns="" id="{16965AA4-00EF-4712-A07C-F79671CC4A9A}"/>
              </a:ext>
            </a:extLst>
          </p:cNvPr>
          <p:cNvSpPr/>
          <p:nvPr/>
        </p:nvSpPr>
        <p:spPr>
          <a:xfrm>
            <a:off x="697642" y="1047750"/>
            <a:ext cx="5035280" cy="3360313"/>
          </a:xfrm>
          <a:prstGeom prst="wedgeRectCallout">
            <a:avLst/>
          </a:prstGeom>
          <a:blipFill dpi="0" rotWithShape="1">
            <a:blip r:embed="rId3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55000"/>
                      </a14:imgEffect>
                    </a14:imgLayer>
                  </a14:imgProps>
                </a:ext>
              </a:extLst>
            </a:blip>
            <a:srcRect/>
            <a:stretch>
              <a:fillRect l="-16000" t="-98000" r="-25000" b="12000"/>
            </a:stretch>
          </a:blipFill>
          <a:effectLst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3" name="Tabell 12">
            <a:extLst>
              <a:ext uri="{FF2B5EF4-FFF2-40B4-BE49-F238E27FC236}">
                <a16:creationId xmlns:a16="http://schemas.microsoft.com/office/drawing/2014/main" xmlns="" id="{2978A392-D034-42B1-8E43-1A9D8CD70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371080"/>
              </p:ext>
            </p:extLst>
          </p:nvPr>
        </p:nvGraphicFramePr>
        <p:xfrm>
          <a:off x="5909025" y="4062301"/>
          <a:ext cx="5318195" cy="1641996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1156414">
                  <a:extLst>
                    <a:ext uri="{9D8B030D-6E8A-4147-A177-3AD203B41FA5}">
                      <a16:colId xmlns:a16="http://schemas.microsoft.com/office/drawing/2014/main" xmlns="" val="321858320"/>
                    </a:ext>
                  </a:extLst>
                </a:gridCol>
                <a:gridCol w="616325">
                  <a:extLst>
                    <a:ext uri="{9D8B030D-6E8A-4147-A177-3AD203B41FA5}">
                      <a16:colId xmlns:a16="http://schemas.microsoft.com/office/drawing/2014/main" xmlns="" val="3710449241"/>
                    </a:ext>
                  </a:extLst>
                </a:gridCol>
                <a:gridCol w="560717">
                  <a:extLst>
                    <a:ext uri="{9D8B030D-6E8A-4147-A177-3AD203B41FA5}">
                      <a16:colId xmlns:a16="http://schemas.microsoft.com/office/drawing/2014/main" xmlns="" val="1216570289"/>
                    </a:ext>
                  </a:extLst>
                </a:gridCol>
                <a:gridCol w="586596">
                  <a:extLst>
                    <a:ext uri="{9D8B030D-6E8A-4147-A177-3AD203B41FA5}">
                      <a16:colId xmlns:a16="http://schemas.microsoft.com/office/drawing/2014/main" xmlns="" val="3552351368"/>
                    </a:ext>
                  </a:extLst>
                </a:gridCol>
                <a:gridCol w="629728">
                  <a:extLst>
                    <a:ext uri="{9D8B030D-6E8A-4147-A177-3AD203B41FA5}">
                      <a16:colId xmlns:a16="http://schemas.microsoft.com/office/drawing/2014/main" xmlns="" val="1664626975"/>
                    </a:ext>
                  </a:extLst>
                </a:gridCol>
                <a:gridCol w="983411">
                  <a:extLst>
                    <a:ext uri="{9D8B030D-6E8A-4147-A177-3AD203B41FA5}">
                      <a16:colId xmlns:a16="http://schemas.microsoft.com/office/drawing/2014/main" xmlns="" val="410677753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xmlns="" val="716874986"/>
                    </a:ext>
                  </a:extLst>
                </a:gridCol>
              </a:tblGrid>
              <a:tr h="271666">
                <a:tc>
                  <a:txBody>
                    <a:bodyPr/>
                    <a:lstStyle/>
                    <a:p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  <a:endParaRPr lang="sv-SE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endParaRPr lang="sv-SE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Width</a:t>
                      </a:r>
                      <a:endParaRPr lang="sv-SE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Height</a:t>
                      </a:r>
                      <a:endParaRPr lang="sv-SE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</a:t>
                      </a:r>
                      <a:endParaRPr lang="sv-SE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kg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Tank </a:t>
                      </a:r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volume</a:t>
                      </a:r>
                      <a:endParaRPr lang="sv-SE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l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Capacity</a:t>
                      </a:r>
                      <a:r>
                        <a:rPr lang="sv-SE" sz="9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kg/h]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7258677"/>
                  </a:ext>
                </a:extLst>
              </a:tr>
              <a:tr h="244996">
                <a:tc>
                  <a:txBody>
                    <a:bodyPr/>
                    <a:lstStyle/>
                    <a:p>
                      <a:r>
                        <a:rPr lang="sv-SE" sz="9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Feeder</a:t>
                      </a:r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sv-SE" sz="9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module</a:t>
                      </a:r>
                      <a:endParaRPr lang="sv-SE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sv-SE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021743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CPS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08567876"/>
                  </a:ext>
                </a:extLst>
              </a:tr>
              <a:tr h="2179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CPS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1834509"/>
                  </a:ext>
                </a:extLst>
              </a:tr>
              <a:tr h="2179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CPS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01046040"/>
                  </a:ext>
                </a:extLst>
              </a:tr>
              <a:tr h="2179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CPS 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039869896"/>
                  </a:ext>
                </a:extLst>
              </a:tr>
            </a:tbl>
          </a:graphicData>
        </a:graphic>
      </p:graphicFrame>
      <p:sp>
        <p:nvSpPr>
          <p:cNvPr id="3" name="Rektangel 2">
            <a:extLst>
              <a:ext uri="{FF2B5EF4-FFF2-40B4-BE49-F238E27FC236}">
                <a16:creationId xmlns:a16="http://schemas.microsoft.com/office/drawing/2014/main" xmlns="" id="{B1DC8DE4-F3B5-4B8B-AA2C-16BD8AF7BF5B}"/>
              </a:ext>
            </a:extLst>
          </p:cNvPr>
          <p:cNvSpPr/>
          <p:nvPr/>
        </p:nvSpPr>
        <p:spPr>
          <a:xfrm>
            <a:off x="5806994" y="5678943"/>
            <a:ext cx="400414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*Approximate data at 0.3% concentration and an average maturation time of 60 min.   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ktangel: rundade hörn 22">
            <a:extLst>
              <a:ext uri="{FF2B5EF4-FFF2-40B4-BE49-F238E27FC236}">
                <a16:creationId xmlns:a16="http://schemas.microsoft.com/office/drawing/2014/main" xmlns="" id="{882A84DC-4FA0-4633-928D-9E5F1EE61110}"/>
              </a:ext>
            </a:extLst>
          </p:cNvPr>
          <p:cNvSpPr/>
          <p:nvPr/>
        </p:nvSpPr>
        <p:spPr>
          <a:xfrm>
            <a:off x="10514729" y="6191957"/>
            <a:ext cx="1154905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ktangel: rundade hörn 23">
            <a:hlinkClick r:id="rId5" action="ppaction://hlinksldjump"/>
            <a:extLst>
              <a:ext uri="{FF2B5EF4-FFF2-40B4-BE49-F238E27FC236}">
                <a16:creationId xmlns:a16="http://schemas.microsoft.com/office/drawing/2014/main" xmlns="" id="{5F10282D-B8E5-445D-BD3C-2855091D150C}"/>
              </a:ext>
            </a:extLst>
          </p:cNvPr>
          <p:cNvSpPr/>
          <p:nvPr/>
        </p:nvSpPr>
        <p:spPr>
          <a:xfrm>
            <a:off x="9220471" y="6191957"/>
            <a:ext cx="1154905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xmlns="" id="{35763CB0-9F46-40BC-A435-C0F998CAEDE1}"/>
              </a:ext>
            </a:extLst>
          </p:cNvPr>
          <p:cNvSpPr txBox="1"/>
          <p:nvPr/>
        </p:nvSpPr>
        <p:spPr>
          <a:xfrm>
            <a:off x="697643" y="588430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Polymer System - CPS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xmlns="" id="{C8C25D56-D4BC-4F33-A6C7-6AE403764059}"/>
              </a:ext>
            </a:extLst>
          </p:cNvPr>
          <p:cNvSpPr txBox="1"/>
          <p:nvPr/>
        </p:nvSpPr>
        <p:spPr>
          <a:xfrm>
            <a:off x="697642" y="986909"/>
            <a:ext cx="2643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/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Specifications</a:t>
            </a:r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xmlns="" id="{97CE53A2-1D52-43F5-9ECF-176934CE8A89}"/>
              </a:ext>
            </a:extLst>
          </p:cNvPr>
          <p:cNvGrpSpPr/>
          <p:nvPr/>
        </p:nvGrpSpPr>
        <p:grpSpPr>
          <a:xfrm>
            <a:off x="5806994" y="906464"/>
            <a:ext cx="4573854" cy="2966472"/>
            <a:chOff x="894862" y="2119419"/>
            <a:chExt cx="4992114" cy="3237743"/>
          </a:xfrm>
        </p:grpSpPr>
        <p:pic>
          <p:nvPicPr>
            <p:cNvPr id="5" name="Bildobjekt 4" descr="En bild som visar objekt&#10;&#10;Beskrivning genererad med mycket hög exakthet">
              <a:extLst>
                <a:ext uri="{FF2B5EF4-FFF2-40B4-BE49-F238E27FC236}">
                  <a16:creationId xmlns:a16="http://schemas.microsoft.com/office/drawing/2014/main" xmlns="" id="{7A83249E-F922-4A3E-80EB-B4DFB8ABB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862" y="2119419"/>
              <a:ext cx="4992114" cy="3237743"/>
            </a:xfrm>
            <a:prstGeom prst="rect">
              <a:avLst/>
            </a:prstGeom>
          </p:spPr>
        </p:pic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xmlns="" id="{74E1BC3D-DE24-4372-BA7D-7B119B452246}"/>
                </a:ext>
              </a:extLst>
            </p:cNvPr>
            <p:cNvSpPr/>
            <p:nvPr/>
          </p:nvSpPr>
          <p:spPr>
            <a:xfrm>
              <a:off x="1101908" y="3943770"/>
              <a:ext cx="68513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211D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 Control</a:t>
              </a:r>
              <a:endParaRPr 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xmlns="" id="{8CD5914A-2576-413E-99F4-64E924055ED5}"/>
                </a:ext>
              </a:extLst>
            </p:cNvPr>
            <p:cNvSpPr/>
            <p:nvPr/>
          </p:nvSpPr>
          <p:spPr>
            <a:xfrm>
              <a:off x="933693" y="4726196"/>
              <a:ext cx="102156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211D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Powder Feed Control</a:t>
              </a:r>
              <a:endParaRPr 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ektangel 51">
              <a:extLst>
                <a:ext uri="{FF2B5EF4-FFF2-40B4-BE49-F238E27FC236}">
                  <a16:creationId xmlns:a16="http://schemas.microsoft.com/office/drawing/2014/main" xmlns="" id="{267248F0-6D64-47E3-9173-50C4048C887C}"/>
                </a:ext>
              </a:extLst>
            </p:cNvPr>
            <p:cNvSpPr/>
            <p:nvPr/>
          </p:nvSpPr>
          <p:spPr>
            <a:xfrm>
              <a:off x="2923990" y="2710654"/>
              <a:ext cx="842159" cy="369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50" b="1" dirty="0">
                  <a:solidFill>
                    <a:srgbClr val="211D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Dispersion Control</a:t>
              </a:r>
              <a:endParaRPr lang="en-US" sz="7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ktangel 52">
              <a:extLst>
                <a:ext uri="{FF2B5EF4-FFF2-40B4-BE49-F238E27FC236}">
                  <a16:creationId xmlns:a16="http://schemas.microsoft.com/office/drawing/2014/main" xmlns="" id="{624BCAC2-3342-4E6C-8D43-E335D9FE607E}"/>
                </a:ext>
              </a:extLst>
            </p:cNvPr>
            <p:cNvSpPr/>
            <p:nvPr/>
          </p:nvSpPr>
          <p:spPr>
            <a:xfrm>
              <a:off x="2907670" y="3553446"/>
              <a:ext cx="1054380" cy="4569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211D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Dissolution Control</a:t>
              </a:r>
              <a:endParaRPr 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xmlns="" id="{31A7D9F4-BB39-4953-BF7F-86B427FAFC27}"/>
                </a:ext>
              </a:extLst>
            </p:cNvPr>
            <p:cNvSpPr/>
            <p:nvPr/>
          </p:nvSpPr>
          <p:spPr>
            <a:xfrm>
              <a:off x="4006966" y="2678992"/>
              <a:ext cx="982865" cy="4569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211D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Un-aged 1</a:t>
              </a:r>
              <a:r>
                <a:rPr lang="en-US" sz="1000" b="1" baseline="30000" dirty="0">
                  <a:solidFill>
                    <a:srgbClr val="211D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</a:t>
              </a:r>
              <a:r>
                <a:rPr lang="en-US" sz="1000" b="1" dirty="0">
                  <a:solidFill>
                    <a:srgbClr val="211D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Contact</a:t>
              </a:r>
              <a:endParaRPr 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xmlns="" id="{6313A8AF-C9CE-4B8E-930B-FDBB7A62B2E8}"/>
                </a:ext>
              </a:extLst>
            </p:cNvPr>
            <p:cNvSpPr/>
            <p:nvPr/>
          </p:nvSpPr>
          <p:spPr>
            <a:xfrm>
              <a:off x="4573413" y="4503291"/>
              <a:ext cx="1257910" cy="632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211D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Fully Aged Homogeneous Solution</a:t>
              </a:r>
              <a:endParaRPr 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Grupp 74">
            <a:extLst>
              <a:ext uri="{FF2B5EF4-FFF2-40B4-BE49-F238E27FC236}">
                <a16:creationId xmlns:a16="http://schemas.microsoft.com/office/drawing/2014/main" xmlns="" id="{5CC049DD-33B2-4E65-945F-95A30CD2032C}"/>
              </a:ext>
            </a:extLst>
          </p:cNvPr>
          <p:cNvGrpSpPr/>
          <p:nvPr/>
        </p:nvGrpSpPr>
        <p:grpSpPr>
          <a:xfrm>
            <a:off x="1130542" y="1653378"/>
            <a:ext cx="4204992" cy="3928633"/>
            <a:chOff x="5001219" y="459366"/>
            <a:chExt cx="4204992" cy="3928633"/>
          </a:xfrm>
        </p:grpSpPr>
        <p:cxnSp>
          <p:nvCxnSpPr>
            <p:cNvPr id="10" name="Rak pilkoppling 9">
              <a:extLst>
                <a:ext uri="{FF2B5EF4-FFF2-40B4-BE49-F238E27FC236}">
                  <a16:creationId xmlns:a16="http://schemas.microsoft.com/office/drawing/2014/main" xmlns="" id="{39EFE945-3B21-4E03-A70C-6C9B297155D9}"/>
                </a:ext>
              </a:extLst>
            </p:cNvPr>
            <p:cNvCxnSpPr>
              <a:cxnSpLocks/>
            </p:cNvCxnSpPr>
            <p:nvPr/>
          </p:nvCxnSpPr>
          <p:spPr>
            <a:xfrm>
              <a:off x="6176963" y="752475"/>
              <a:ext cx="133350" cy="173831"/>
            </a:xfrm>
            <a:prstGeom prst="straightConnector1">
              <a:avLst/>
            </a:prstGeom>
            <a:ln w="9525">
              <a:solidFill>
                <a:schemeClr val="tx2">
                  <a:lumMod val="75000"/>
                </a:schemeClr>
              </a:solidFill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xmlns="" id="{EAC043A1-78DD-4D44-B7CF-6392F015A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6644" y="788663"/>
              <a:ext cx="3899567" cy="3286152"/>
            </a:xfrm>
            <a:prstGeom prst="rect">
              <a:avLst/>
            </a:prstGeom>
          </p:spPr>
        </p:pic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xmlns="" id="{9A6472FE-6FE3-4476-9C3A-2557CE4A207A}"/>
                </a:ext>
              </a:extLst>
            </p:cNvPr>
            <p:cNvSpPr/>
            <p:nvPr/>
          </p:nvSpPr>
          <p:spPr>
            <a:xfrm>
              <a:off x="5840834" y="459366"/>
              <a:ext cx="63725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211D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Pressure Switch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xmlns="" id="{44FC4E71-CC8D-4FCE-B197-C07EEEB237ED}"/>
                </a:ext>
              </a:extLst>
            </p:cNvPr>
            <p:cNvSpPr/>
            <p:nvPr/>
          </p:nvSpPr>
          <p:spPr>
            <a:xfrm>
              <a:off x="6387600" y="600631"/>
              <a:ext cx="73593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211D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Flow Restrictor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xmlns="" id="{FCB69E54-AD25-4A9E-8212-D351BE3524E1}"/>
                </a:ext>
              </a:extLst>
            </p:cNvPr>
            <p:cNvSpPr/>
            <p:nvPr/>
          </p:nvSpPr>
          <p:spPr>
            <a:xfrm>
              <a:off x="5001219" y="1115780"/>
              <a:ext cx="73593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211D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 Solenoid Valve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xmlns="" id="{C9A0B68F-3326-4DF2-B391-5EDD375FEC15}"/>
                </a:ext>
              </a:extLst>
            </p:cNvPr>
            <p:cNvSpPr/>
            <p:nvPr/>
          </p:nvSpPr>
          <p:spPr>
            <a:xfrm>
              <a:off x="5499353" y="1936876"/>
              <a:ext cx="735936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211D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xmlns="" id="{60785C48-EEC7-4764-B3D7-8F3B5F0115C3}"/>
                </a:ext>
              </a:extLst>
            </p:cNvPr>
            <p:cNvSpPr/>
            <p:nvPr/>
          </p:nvSpPr>
          <p:spPr>
            <a:xfrm>
              <a:off x="7117185" y="1289524"/>
              <a:ext cx="58722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b="1" dirty="0" err="1">
                  <a:solidFill>
                    <a:srgbClr val="211D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PolyWet</a:t>
              </a:r>
              <a:r>
                <a:rPr lang="en-US" sz="800" b="1" dirty="0">
                  <a:solidFill>
                    <a:srgbClr val="211D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Head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ktangel 62">
              <a:extLst>
                <a:ext uri="{FF2B5EF4-FFF2-40B4-BE49-F238E27FC236}">
                  <a16:creationId xmlns:a16="http://schemas.microsoft.com/office/drawing/2014/main" xmlns="" id="{7165DC1F-47DB-45C5-B500-93588B5A6128}"/>
                </a:ext>
              </a:extLst>
            </p:cNvPr>
            <p:cNvSpPr/>
            <p:nvPr/>
          </p:nvSpPr>
          <p:spPr>
            <a:xfrm>
              <a:off x="6407703" y="1743831"/>
              <a:ext cx="73593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211D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Flow Restrictor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ktangel 63">
              <a:extLst>
                <a:ext uri="{FF2B5EF4-FFF2-40B4-BE49-F238E27FC236}">
                  <a16:creationId xmlns:a16="http://schemas.microsoft.com/office/drawing/2014/main" xmlns="" id="{79CF3B5A-EB4F-4A62-84A5-70D63170B7EF}"/>
                </a:ext>
              </a:extLst>
            </p:cNvPr>
            <p:cNvSpPr/>
            <p:nvPr/>
          </p:nvSpPr>
          <p:spPr>
            <a:xfrm>
              <a:off x="8299882" y="1574554"/>
              <a:ext cx="56845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211D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Level Sensor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ektangel 64">
              <a:extLst>
                <a:ext uri="{FF2B5EF4-FFF2-40B4-BE49-F238E27FC236}">
                  <a16:creationId xmlns:a16="http://schemas.microsoft.com/office/drawing/2014/main" xmlns="" id="{E92D18A0-35E0-4933-AE44-B196576EB30F}"/>
                </a:ext>
              </a:extLst>
            </p:cNvPr>
            <p:cNvSpPr/>
            <p:nvPr/>
          </p:nvSpPr>
          <p:spPr>
            <a:xfrm>
              <a:off x="5873671" y="2823021"/>
              <a:ext cx="56845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211D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Powder Pocket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xmlns="" id="{1E094308-828B-445D-8BF8-2654436CBFBE}"/>
                </a:ext>
              </a:extLst>
            </p:cNvPr>
            <p:cNvSpPr/>
            <p:nvPr/>
          </p:nvSpPr>
          <p:spPr>
            <a:xfrm>
              <a:off x="5301881" y="3061935"/>
              <a:ext cx="54210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211D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Screw Feeder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xmlns="" id="{A8067C9F-C9BC-4C52-A7AB-AE8CD56D04E4}"/>
                </a:ext>
              </a:extLst>
            </p:cNvPr>
            <p:cNvSpPr/>
            <p:nvPr/>
          </p:nvSpPr>
          <p:spPr>
            <a:xfrm>
              <a:off x="5367333" y="3890017"/>
              <a:ext cx="542109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211D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Blower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xmlns="" id="{577F9371-E706-4D18-96BC-66A6FFEC47B0}"/>
                </a:ext>
              </a:extLst>
            </p:cNvPr>
            <p:cNvSpPr/>
            <p:nvPr/>
          </p:nvSpPr>
          <p:spPr>
            <a:xfrm>
              <a:off x="5622019" y="4144392"/>
              <a:ext cx="117164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FEEDER UNIT</a:t>
              </a:r>
            </a:p>
          </p:txBody>
        </p: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xmlns="" id="{AC12A525-25C4-4E4D-839E-FBFC0F486ACC}"/>
                </a:ext>
              </a:extLst>
            </p:cNvPr>
            <p:cNvSpPr/>
            <p:nvPr/>
          </p:nvSpPr>
          <p:spPr>
            <a:xfrm>
              <a:off x="7518299" y="4157167"/>
              <a:ext cx="117164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MIXING UNIT</a:t>
              </a:r>
            </a:p>
          </p:txBody>
        </p:sp>
      </p:grpSp>
      <p:sp>
        <p:nvSpPr>
          <p:cNvPr id="35" name="Rektangel: diagonala rundade hörn 34">
            <a:hlinkClick r:id="rId8" action="ppaction://hlinksldjump"/>
            <a:extLst>
              <a:ext uri="{FF2B5EF4-FFF2-40B4-BE49-F238E27FC236}">
                <a16:creationId xmlns:a16="http://schemas.microsoft.com/office/drawing/2014/main" xmlns="" id="{29265256-D781-4BF9-86EB-3D3FD6F8570C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36" name="Rektangel: diagonala rundade hörn 35">
            <a:hlinkClick r:id="rId9" action="ppaction://hlinksldjump"/>
            <a:extLst>
              <a:ext uri="{FF2B5EF4-FFF2-40B4-BE49-F238E27FC236}">
                <a16:creationId xmlns:a16="http://schemas.microsoft.com/office/drawing/2014/main" xmlns="" id="{2D752C1F-74C0-4B2E-BBD6-43B1E39A1115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37" name="Rektangel: diagonala rundade hörn 3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EA41251-B811-4091-8754-BA0B3BF846A5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38" name="Flödesschema: Alternativ process 37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462F7E84-2983-4E8A-95F4-B1FF529838C7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39" name="Bild 38" descr="Hem">
            <a:hlinkClick r:id="rId11" action="ppaction://hlinksldjump"/>
            <a:extLst>
              <a:ext uri="{FF2B5EF4-FFF2-40B4-BE49-F238E27FC236}">
                <a16:creationId xmlns:a16="http://schemas.microsoft.com/office/drawing/2014/main" xmlns="" id="{90ABBF02-5097-4CA7-A855-C4CFAA43A9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321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atbubbla: rektangel 12">
            <a:extLst>
              <a:ext uri="{FF2B5EF4-FFF2-40B4-BE49-F238E27FC236}">
                <a16:creationId xmlns:a16="http://schemas.microsoft.com/office/drawing/2014/main" xmlns="" id="{D948050C-F1E7-4B2F-B4D5-642C4BD2CBEF}"/>
              </a:ext>
            </a:extLst>
          </p:cNvPr>
          <p:cNvSpPr/>
          <p:nvPr/>
        </p:nvSpPr>
        <p:spPr>
          <a:xfrm>
            <a:off x="697642" y="1047750"/>
            <a:ext cx="5035280" cy="3360313"/>
          </a:xfrm>
          <a:prstGeom prst="wedgeRectCallout">
            <a:avLst/>
          </a:prstGeom>
          <a:blipFill dpi="0" rotWithShape="1">
            <a:blip r:embed="rId3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55000"/>
                      </a14:imgEffect>
                    </a14:imgLayer>
                  </a14:imgProps>
                </a:ext>
              </a:extLst>
            </a:blip>
            <a:srcRect/>
            <a:stretch>
              <a:fillRect l="-16000" t="-98000" r="-25000" b="12000"/>
            </a:stretch>
          </a:blipFill>
          <a:effectLst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xmlns="" id="{E0E55551-9056-45CC-A4A0-D4796FE265E2}"/>
              </a:ext>
            </a:extLst>
          </p:cNvPr>
          <p:cNvSpPr txBox="1"/>
          <p:nvPr/>
        </p:nvSpPr>
        <p:spPr>
          <a:xfrm>
            <a:off x="805059" y="1269833"/>
            <a:ext cx="5236319" cy="86177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the fan is transporting the powder, the powder-particles spreads before it reaches the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eductor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 more homogeneous solution is already formed in the preparation tank.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xmlns="" id="{FC8B8684-1350-4C95-BEBC-E16929F10DA6}"/>
              </a:ext>
            </a:extLst>
          </p:cNvPr>
          <p:cNvSpPr txBox="1"/>
          <p:nvPr/>
        </p:nvSpPr>
        <p:spPr>
          <a:xfrm>
            <a:off x="805059" y="679054"/>
            <a:ext cx="2149411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PolyWet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eductor</a:t>
            </a:r>
            <a:endParaRPr lang="sv-SE" sz="2000" baseline="30000" dirty="0">
              <a:solidFill>
                <a:srgbClr val="2668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ktangel: rundade hörn 20">
            <a:hlinkClick r:id="rId5" action="ppaction://hlinksldjump"/>
            <a:extLst>
              <a:ext uri="{FF2B5EF4-FFF2-40B4-BE49-F238E27FC236}">
                <a16:creationId xmlns:a16="http://schemas.microsoft.com/office/drawing/2014/main" xmlns="" id="{1B390D41-DDFE-44B7-A80D-48E9BB2A0DBE}"/>
              </a:ext>
            </a:extLst>
          </p:cNvPr>
          <p:cNvSpPr/>
          <p:nvPr/>
        </p:nvSpPr>
        <p:spPr>
          <a:xfrm>
            <a:off x="8920303" y="6191957"/>
            <a:ext cx="1440011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Polymer options</a:t>
            </a:r>
          </a:p>
        </p:txBody>
      </p:sp>
      <p:graphicFrame>
        <p:nvGraphicFramePr>
          <p:cNvPr id="12" name="Tabell 11">
            <a:extLst>
              <a:ext uri="{FF2B5EF4-FFF2-40B4-BE49-F238E27FC236}">
                <a16:creationId xmlns:a16="http://schemas.microsoft.com/office/drawing/2014/main" xmlns="" id="{9CFF5E96-2FA0-4DE6-A4F8-A05653AD3A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376004"/>
              </p:ext>
            </p:extLst>
          </p:nvPr>
        </p:nvGraphicFramePr>
        <p:xfrm>
          <a:off x="5900144" y="3595611"/>
          <a:ext cx="2919871" cy="2223542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539390">
                  <a:extLst>
                    <a:ext uri="{9D8B030D-6E8A-4147-A177-3AD203B41FA5}">
                      <a16:colId xmlns:a16="http://schemas.microsoft.com/office/drawing/2014/main" xmlns="" val="1414290778"/>
                    </a:ext>
                  </a:extLst>
                </a:gridCol>
                <a:gridCol w="421982">
                  <a:extLst>
                    <a:ext uri="{9D8B030D-6E8A-4147-A177-3AD203B41FA5}">
                      <a16:colId xmlns:a16="http://schemas.microsoft.com/office/drawing/2014/main" xmlns="" val="3552351368"/>
                    </a:ext>
                  </a:extLst>
                </a:gridCol>
                <a:gridCol w="1958499">
                  <a:extLst>
                    <a:ext uri="{9D8B030D-6E8A-4147-A177-3AD203B41FA5}">
                      <a16:colId xmlns:a16="http://schemas.microsoft.com/office/drawing/2014/main" xmlns="" val="1664626975"/>
                    </a:ext>
                  </a:extLst>
                </a:gridCol>
              </a:tblGrid>
              <a:tr h="271666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Qty</a:t>
                      </a:r>
                      <a:endParaRPr lang="sv-SE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</a:pPr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endParaRPr lang="sv-SE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7258677"/>
                  </a:ext>
                </a:extLst>
              </a:tr>
              <a:tr h="244996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Manometer 6 bar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02174342"/>
                  </a:ext>
                </a:extLst>
              </a:tr>
              <a:tr h="193154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Screw</a:t>
                      </a:r>
                      <a:endParaRPr lang="sv-SE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08567876"/>
                  </a:ext>
                </a:extLst>
              </a:tr>
              <a:tr h="21791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Nut M6S 8</a:t>
                      </a:r>
                      <a:endParaRPr lang="sv-SE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18345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Tray R8, 8x15x1.6</a:t>
                      </a:r>
                      <a:endParaRPr lang="sv-SE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5646048"/>
                  </a:ext>
                </a:extLst>
              </a:tr>
              <a:tr h="21791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Nozzle WEEJET 4080</a:t>
                      </a:r>
                      <a:endParaRPr lang="sv-SE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905033533"/>
                  </a:ext>
                </a:extLst>
              </a:tr>
              <a:tr h="21791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Teflon tip (Standard)</a:t>
                      </a:r>
                      <a:endParaRPr lang="sv-SE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04596636"/>
                  </a:ext>
                </a:extLst>
              </a:tr>
              <a:tr h="21791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PolyWet</a:t>
                      </a: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Glass</a:t>
                      </a:r>
                      <a:endParaRPr lang="sv-SE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52644704"/>
                  </a:ext>
                </a:extLst>
              </a:tr>
              <a:tr h="21791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PolyWet</a:t>
                      </a: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Clamp</a:t>
                      </a:r>
                      <a:endParaRPr lang="sv-SE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2574583"/>
                  </a:ext>
                </a:extLst>
              </a:tr>
            </a:tbl>
          </a:graphicData>
        </a:graphic>
      </p:graphicFrame>
      <p:grpSp>
        <p:nvGrpSpPr>
          <p:cNvPr id="38" name="Grupp 37">
            <a:extLst>
              <a:ext uri="{FF2B5EF4-FFF2-40B4-BE49-F238E27FC236}">
                <a16:creationId xmlns:a16="http://schemas.microsoft.com/office/drawing/2014/main" xmlns="" id="{5E13A0DA-784C-4343-A7AB-46D1BCE6C7B7}"/>
              </a:ext>
            </a:extLst>
          </p:cNvPr>
          <p:cNvGrpSpPr/>
          <p:nvPr/>
        </p:nvGrpSpPr>
        <p:grpSpPr>
          <a:xfrm>
            <a:off x="962802" y="2469847"/>
            <a:ext cx="2053895" cy="3281455"/>
            <a:chOff x="4386774" y="2424151"/>
            <a:chExt cx="2251957" cy="3597893"/>
          </a:xfrm>
        </p:grpSpPr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xmlns="" id="{A5374D79-CEE6-4F58-94F6-D009CDFE2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6774" y="2441229"/>
              <a:ext cx="2251957" cy="3580815"/>
            </a:xfrm>
            <a:prstGeom prst="rect">
              <a:avLst/>
            </a:prstGeom>
          </p:spPr>
        </p:pic>
        <p:cxnSp>
          <p:nvCxnSpPr>
            <p:cNvPr id="24" name="Rak pilkoppling 23">
              <a:extLst>
                <a:ext uri="{FF2B5EF4-FFF2-40B4-BE49-F238E27FC236}">
                  <a16:creationId xmlns:a16="http://schemas.microsoft.com/office/drawing/2014/main" xmlns="" id="{BEEA00B7-FEE4-4790-B9ED-68A4DFE1CC5D}"/>
                </a:ext>
              </a:extLst>
            </p:cNvPr>
            <p:cNvCxnSpPr>
              <a:cxnSpLocks/>
            </p:cNvCxnSpPr>
            <p:nvPr/>
          </p:nvCxnSpPr>
          <p:spPr>
            <a:xfrm>
              <a:off x="5289550" y="5880101"/>
              <a:ext cx="231775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ruta 24">
              <a:extLst>
                <a:ext uri="{FF2B5EF4-FFF2-40B4-BE49-F238E27FC236}">
                  <a16:creationId xmlns:a16="http://schemas.microsoft.com/office/drawing/2014/main" xmlns="" id="{4E9977AD-D2F5-493F-9E59-97FA5F0604EC}"/>
                </a:ext>
              </a:extLst>
            </p:cNvPr>
            <p:cNvSpPr txBox="1"/>
            <p:nvPr/>
          </p:nvSpPr>
          <p:spPr>
            <a:xfrm>
              <a:off x="5073577" y="5733245"/>
              <a:ext cx="279473" cy="265778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0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1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" name="Rak pilkoppling 25">
              <a:extLst>
                <a:ext uri="{FF2B5EF4-FFF2-40B4-BE49-F238E27FC236}">
                  <a16:creationId xmlns:a16="http://schemas.microsoft.com/office/drawing/2014/main" xmlns="" id="{69D842BF-A491-411D-A399-C9EE157BF1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1588" y="5310189"/>
              <a:ext cx="183356" cy="127922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ruta 26">
              <a:extLst>
                <a:ext uri="{FF2B5EF4-FFF2-40B4-BE49-F238E27FC236}">
                  <a16:creationId xmlns:a16="http://schemas.microsoft.com/office/drawing/2014/main" xmlns="" id="{32230103-68D7-45B9-8DE4-6663D8B3E79B}"/>
                </a:ext>
              </a:extLst>
            </p:cNvPr>
            <p:cNvSpPr txBox="1"/>
            <p:nvPr/>
          </p:nvSpPr>
          <p:spPr>
            <a:xfrm>
              <a:off x="4863700" y="5325662"/>
              <a:ext cx="279473" cy="265779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0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1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Rak pilkoppling 28">
              <a:extLst>
                <a:ext uri="{FF2B5EF4-FFF2-40B4-BE49-F238E27FC236}">
                  <a16:creationId xmlns:a16="http://schemas.microsoft.com/office/drawing/2014/main" xmlns="" id="{59874C3D-7F45-45B4-B1B3-E5D6297EBC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1457" y="4383881"/>
              <a:ext cx="100237" cy="197644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ruta 29">
              <a:extLst>
                <a:ext uri="{FF2B5EF4-FFF2-40B4-BE49-F238E27FC236}">
                  <a16:creationId xmlns:a16="http://schemas.microsoft.com/office/drawing/2014/main" xmlns="" id="{822CE1C9-63A1-4AB4-AD78-14454D91E8C8}"/>
                </a:ext>
              </a:extLst>
            </p:cNvPr>
            <p:cNvSpPr txBox="1"/>
            <p:nvPr/>
          </p:nvSpPr>
          <p:spPr>
            <a:xfrm>
              <a:off x="5650920" y="4143943"/>
              <a:ext cx="555619" cy="312147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0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2 3 4</a:t>
              </a:r>
              <a:endParaRPr lang="en-US" sz="1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4" name="Rak pilkoppling 33">
              <a:extLst>
                <a:ext uri="{FF2B5EF4-FFF2-40B4-BE49-F238E27FC236}">
                  <a16:creationId xmlns:a16="http://schemas.microsoft.com/office/drawing/2014/main" xmlns="" id="{1436A736-3D15-4AC8-B7E2-EC27E064B6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29338" y="2619375"/>
              <a:ext cx="185737" cy="114300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ruta 34">
              <a:extLst>
                <a:ext uri="{FF2B5EF4-FFF2-40B4-BE49-F238E27FC236}">
                  <a16:creationId xmlns:a16="http://schemas.microsoft.com/office/drawing/2014/main" xmlns="" id="{81D5C6E2-A21C-46B4-86F7-88A7381ECC46}"/>
                </a:ext>
              </a:extLst>
            </p:cNvPr>
            <p:cNvSpPr txBox="1"/>
            <p:nvPr/>
          </p:nvSpPr>
          <p:spPr>
            <a:xfrm>
              <a:off x="6231103" y="2424151"/>
              <a:ext cx="279473" cy="265778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0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upp 54">
            <a:extLst>
              <a:ext uri="{FF2B5EF4-FFF2-40B4-BE49-F238E27FC236}">
                <a16:creationId xmlns:a16="http://schemas.microsoft.com/office/drawing/2014/main" xmlns="" id="{E4137F9E-2457-409A-AFB7-BF9F313D3AFA}"/>
              </a:ext>
            </a:extLst>
          </p:cNvPr>
          <p:cNvGrpSpPr/>
          <p:nvPr/>
        </p:nvGrpSpPr>
        <p:grpSpPr>
          <a:xfrm>
            <a:off x="3263799" y="3055458"/>
            <a:ext cx="2127852" cy="2432445"/>
            <a:chOff x="6365412" y="1411028"/>
            <a:chExt cx="2303953" cy="2633755"/>
          </a:xfrm>
        </p:grpSpPr>
        <p:pic>
          <p:nvPicPr>
            <p:cNvPr id="16" name="Bildobjekt 15" descr="En bild som visar inomhus, kopp&#10;&#10;Beskrivning genererad med mycket hög exakthet">
              <a:extLst>
                <a:ext uri="{FF2B5EF4-FFF2-40B4-BE49-F238E27FC236}">
                  <a16:creationId xmlns:a16="http://schemas.microsoft.com/office/drawing/2014/main" xmlns="" id="{867E9C08-AC4E-4DCA-9179-5AE20B92D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412" y="1411028"/>
              <a:ext cx="1522428" cy="2633755"/>
            </a:xfrm>
            <a:prstGeom prst="rect">
              <a:avLst/>
            </a:prstGeom>
          </p:spPr>
        </p:pic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xmlns="" id="{3E926700-B459-4DF8-AAD0-0AF9831B5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5215" y="1495003"/>
              <a:ext cx="634150" cy="776711"/>
            </a:xfrm>
            <a:prstGeom prst="rect">
              <a:avLst/>
            </a:prstGeom>
          </p:spPr>
        </p:pic>
        <p:cxnSp>
          <p:nvCxnSpPr>
            <p:cNvPr id="39" name="Rak pilkoppling 38">
              <a:extLst>
                <a:ext uri="{FF2B5EF4-FFF2-40B4-BE49-F238E27FC236}">
                  <a16:creationId xmlns:a16="http://schemas.microsoft.com/office/drawing/2014/main" xmlns="" id="{965883A0-DC66-4400-A014-DA87F5FDF3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15188" y="2098534"/>
              <a:ext cx="990039" cy="173179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Rak pilkoppling 41">
              <a:extLst>
                <a:ext uri="{FF2B5EF4-FFF2-40B4-BE49-F238E27FC236}">
                  <a16:creationId xmlns:a16="http://schemas.microsoft.com/office/drawing/2014/main" xmlns="" id="{221BD777-FA73-49AF-838E-64F9828F2B7C}"/>
                </a:ext>
              </a:extLst>
            </p:cNvPr>
            <p:cNvCxnSpPr>
              <a:cxnSpLocks/>
            </p:cNvCxnSpPr>
            <p:nvPr/>
          </p:nvCxnSpPr>
          <p:spPr>
            <a:xfrm>
              <a:off x="6796088" y="3128963"/>
              <a:ext cx="467867" cy="108338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ruta 44">
              <a:extLst>
                <a:ext uri="{FF2B5EF4-FFF2-40B4-BE49-F238E27FC236}">
                  <a16:creationId xmlns:a16="http://schemas.microsoft.com/office/drawing/2014/main" xmlns="" id="{B076F137-4C75-4EC3-A144-F50C85A1A9AC}"/>
                </a:ext>
              </a:extLst>
            </p:cNvPr>
            <p:cNvSpPr txBox="1"/>
            <p:nvPr/>
          </p:nvSpPr>
          <p:spPr>
            <a:xfrm>
              <a:off x="6566756" y="2968249"/>
              <a:ext cx="279473" cy="265778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0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1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ruta 52">
              <a:extLst>
                <a:ext uri="{FF2B5EF4-FFF2-40B4-BE49-F238E27FC236}">
                  <a16:creationId xmlns:a16="http://schemas.microsoft.com/office/drawing/2014/main" xmlns="" id="{1AB1C298-C993-4E44-A2B4-CD6C2AC5329F}"/>
                </a:ext>
              </a:extLst>
            </p:cNvPr>
            <p:cNvSpPr txBox="1"/>
            <p:nvPr/>
          </p:nvSpPr>
          <p:spPr>
            <a:xfrm>
              <a:off x="7859001" y="1862996"/>
              <a:ext cx="279473" cy="265778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0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1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7" name="Bildobjekt 56">
            <a:extLst>
              <a:ext uri="{FF2B5EF4-FFF2-40B4-BE49-F238E27FC236}">
                <a16:creationId xmlns:a16="http://schemas.microsoft.com/office/drawing/2014/main" xmlns="" id="{D5FEF2B0-BB60-46D9-8FBF-8A96EC0794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80" y="2239067"/>
            <a:ext cx="2243976" cy="3533818"/>
          </a:xfrm>
          <a:prstGeom prst="rect">
            <a:avLst/>
          </a:prstGeom>
        </p:spPr>
      </p:pic>
      <p:sp>
        <p:nvSpPr>
          <p:cNvPr id="28" name="Rektangel: diagonala rundade hörn 27">
            <a:hlinkClick r:id="rId10" action="ppaction://hlinksldjump"/>
            <a:extLst>
              <a:ext uri="{FF2B5EF4-FFF2-40B4-BE49-F238E27FC236}">
                <a16:creationId xmlns:a16="http://schemas.microsoft.com/office/drawing/2014/main" xmlns="" id="{2BF0C532-E848-4489-BEAD-24C0CE772020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31" name="Rektangel: diagonala rundade hörn 30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3A12F32-55C6-411B-8BA1-7478E0555794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32" name="Rektangel: diagonala rundade hörn 3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1248745A-E355-468B-82B6-7326CE55D74B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33" name="Rektangel: rundade hörn 32">
            <a:extLst>
              <a:ext uri="{FF2B5EF4-FFF2-40B4-BE49-F238E27FC236}">
                <a16:creationId xmlns:a16="http://schemas.microsoft.com/office/drawing/2014/main" xmlns="" id="{911FCEE6-F73B-4433-B88C-A98BB8D61F16}"/>
              </a:ext>
            </a:extLst>
          </p:cNvPr>
          <p:cNvSpPr/>
          <p:nvPr/>
        </p:nvSpPr>
        <p:spPr>
          <a:xfrm>
            <a:off x="10514389" y="6191957"/>
            <a:ext cx="1154905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Flödesschema: Alternativ process 35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5EF32BEB-0788-4A00-9FD7-A021A9B123F7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37" name="Bild 36" descr="Hem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2CFF3DA-0385-4FE1-ABC6-2FDA50F4278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249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atbubbla: rektangel 12">
            <a:extLst>
              <a:ext uri="{FF2B5EF4-FFF2-40B4-BE49-F238E27FC236}">
                <a16:creationId xmlns:a16="http://schemas.microsoft.com/office/drawing/2014/main" xmlns="" id="{D948050C-F1E7-4B2F-B4D5-642C4BD2CBEF}"/>
              </a:ext>
            </a:extLst>
          </p:cNvPr>
          <p:cNvSpPr/>
          <p:nvPr/>
        </p:nvSpPr>
        <p:spPr>
          <a:xfrm>
            <a:off x="697642" y="1047750"/>
            <a:ext cx="5035280" cy="3360313"/>
          </a:xfrm>
          <a:prstGeom prst="wedgeRectCallout">
            <a:avLst/>
          </a:prstGeom>
          <a:blipFill dpi="0" rotWithShape="1">
            <a:blip r:embed="rId3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55000"/>
                      </a14:imgEffect>
                    </a14:imgLayer>
                  </a14:imgProps>
                </a:ext>
              </a:extLst>
            </a:blip>
            <a:srcRect/>
            <a:stretch>
              <a:fillRect l="-16000" t="-98000" r="-25000" b="12000"/>
            </a:stretch>
          </a:blipFill>
          <a:effectLst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xmlns="" id="{E0E55551-9056-45CC-A4A0-D4796FE265E2}"/>
              </a:ext>
            </a:extLst>
          </p:cNvPr>
          <p:cNvSpPr txBox="1"/>
          <p:nvPr/>
        </p:nvSpPr>
        <p:spPr>
          <a:xfrm>
            <a:off x="726953" y="1288059"/>
            <a:ext cx="4537504" cy="86177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KICAB’s diluting water board is used for dilution of the</a:t>
            </a:r>
          </a:p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polymer or other chemicals to a lower concentration for</a:t>
            </a:r>
          </a:p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better and easier mixing of the media.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xmlns="" id="{FC8B8684-1350-4C95-BEBC-E16929F10DA6}"/>
              </a:ext>
            </a:extLst>
          </p:cNvPr>
          <p:cNvSpPr txBox="1"/>
          <p:nvPr/>
        </p:nvSpPr>
        <p:spPr>
          <a:xfrm>
            <a:off x="726953" y="770072"/>
            <a:ext cx="2699826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Diluting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Board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xmlns="" id="{EED0CF61-9508-4A63-B54F-A87354F7C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316">
            <a:off x="868376" y="2255426"/>
            <a:ext cx="3206266" cy="3818252"/>
          </a:xfrm>
          <a:prstGeom prst="rect">
            <a:avLst/>
          </a:prstGeom>
        </p:spPr>
      </p:pic>
      <p:graphicFrame>
        <p:nvGraphicFramePr>
          <p:cNvPr id="10" name="Tabell 9">
            <a:extLst>
              <a:ext uri="{FF2B5EF4-FFF2-40B4-BE49-F238E27FC236}">
                <a16:creationId xmlns:a16="http://schemas.microsoft.com/office/drawing/2014/main" xmlns="" id="{EECBCAF4-0FCD-45FA-88B2-DC5BAE4D71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456168"/>
              </p:ext>
            </p:extLst>
          </p:nvPr>
        </p:nvGraphicFramePr>
        <p:xfrm>
          <a:off x="4091833" y="4329677"/>
          <a:ext cx="4221448" cy="1659662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734429">
                  <a:extLst>
                    <a:ext uri="{9D8B030D-6E8A-4147-A177-3AD203B41FA5}">
                      <a16:colId xmlns:a16="http://schemas.microsoft.com/office/drawing/2014/main" xmlns="" val="3710449241"/>
                    </a:ext>
                  </a:extLst>
                </a:gridCol>
                <a:gridCol w="1138399">
                  <a:extLst>
                    <a:ext uri="{9D8B030D-6E8A-4147-A177-3AD203B41FA5}">
                      <a16:colId xmlns:a16="http://schemas.microsoft.com/office/drawing/2014/main" xmlns="" val="1216570289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xmlns="" val="3552351368"/>
                    </a:ext>
                  </a:extLst>
                </a:gridCol>
                <a:gridCol w="1262770">
                  <a:extLst>
                    <a:ext uri="{9D8B030D-6E8A-4147-A177-3AD203B41FA5}">
                      <a16:colId xmlns:a16="http://schemas.microsoft.com/office/drawing/2014/main" xmlns="" val="1664626975"/>
                    </a:ext>
                  </a:extLst>
                </a:gridCol>
              </a:tblGrid>
              <a:tr h="271666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Size</a:t>
                      </a:r>
                      <a:endParaRPr lang="sv-SE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Range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Connection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7258677"/>
                  </a:ext>
                </a:extLst>
              </a:tr>
              <a:tr h="244996">
                <a:tc>
                  <a:txBody>
                    <a:bodyPr/>
                    <a:lstStyle/>
                    <a:p>
                      <a:pPr algn="ctr"/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– 1500 l/h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DN25 </a:t>
                      </a:r>
                      <a:r>
                        <a:rPr lang="sv-SE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</a:t>
                      </a: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sv-SE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thread</a:t>
                      </a:r>
                      <a:endParaRPr lang="sv-SE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Stainless </a:t>
                      </a:r>
                      <a:r>
                        <a:rPr lang="sv-SE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steel</a:t>
                      </a:r>
                      <a:endParaRPr lang="sv-SE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02174342"/>
                  </a:ext>
                </a:extLst>
              </a:tr>
              <a:tr h="193154">
                <a:tc>
                  <a:txBody>
                    <a:bodyPr/>
                    <a:lstStyle/>
                    <a:p>
                      <a:pPr algn="ctr"/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 – 2500 l/h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DN32 </a:t>
                      </a:r>
                      <a:r>
                        <a:rPr lang="sv-SE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</a:t>
                      </a: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sv-SE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thread</a:t>
                      </a:r>
                      <a:endParaRPr lang="sv-SE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Stainless </a:t>
                      </a:r>
                      <a:r>
                        <a:rPr lang="sv-SE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steel</a:t>
                      </a:r>
                      <a:endParaRPr lang="sv-SE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08567876"/>
                  </a:ext>
                </a:extLst>
              </a:tr>
              <a:tr h="217919">
                <a:tc>
                  <a:txBody>
                    <a:bodyPr/>
                    <a:lstStyle/>
                    <a:p>
                      <a:pPr algn="ctr"/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 – 6000 l/h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DN50 </a:t>
                      </a:r>
                      <a:r>
                        <a:rPr lang="sv-SE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</a:t>
                      </a: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sv-SE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thread</a:t>
                      </a:r>
                      <a:endParaRPr lang="sv-SE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Stainless </a:t>
                      </a:r>
                      <a:r>
                        <a:rPr lang="sv-SE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steel</a:t>
                      </a:r>
                      <a:endParaRPr lang="sv-SE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18345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– 1500 l/h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DN25 </a:t>
                      </a:r>
                      <a:r>
                        <a:rPr lang="sv-SE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</a:t>
                      </a: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sv-SE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thread</a:t>
                      </a:r>
                      <a:endParaRPr lang="sv-SE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PVC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5646048"/>
                  </a:ext>
                </a:extLst>
              </a:tr>
              <a:tr h="217919">
                <a:tc>
                  <a:txBody>
                    <a:bodyPr/>
                    <a:lstStyle/>
                    <a:p>
                      <a:pPr algn="ctr"/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 – 2500 l/h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DN32 </a:t>
                      </a:r>
                      <a:r>
                        <a:rPr lang="sv-SE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</a:t>
                      </a: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sv-SE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thread</a:t>
                      </a:r>
                      <a:endParaRPr lang="sv-SE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PVC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905033533"/>
                  </a:ext>
                </a:extLst>
              </a:tr>
              <a:tr h="217919">
                <a:tc>
                  <a:txBody>
                    <a:bodyPr/>
                    <a:lstStyle/>
                    <a:p>
                      <a:pPr algn="ctr"/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 – 6000 l/h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DN50 </a:t>
                      </a:r>
                      <a:r>
                        <a:rPr lang="sv-SE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</a:t>
                      </a: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sv-SE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thread</a:t>
                      </a:r>
                      <a:endParaRPr lang="sv-SE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PVC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04596636"/>
                  </a:ext>
                </a:extLst>
              </a:tr>
            </a:tbl>
          </a:graphicData>
        </a:graphic>
      </p:graphicFrame>
      <p:pic>
        <p:nvPicPr>
          <p:cNvPr id="3" name="Bildobjekt 2">
            <a:extLst>
              <a:ext uri="{FF2B5EF4-FFF2-40B4-BE49-F238E27FC236}">
                <a16:creationId xmlns:a16="http://schemas.microsoft.com/office/drawing/2014/main" xmlns="" id="{CA8C45EC-3FF6-4023-B123-FFD1FCE0F7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227" y="1412335"/>
            <a:ext cx="2667760" cy="3714441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xmlns="" id="{FEBFE088-1850-4415-8431-163D0BD809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483" y="770072"/>
            <a:ext cx="3107694" cy="3433107"/>
          </a:xfrm>
          <a:prstGeom prst="rect">
            <a:avLst/>
          </a:prstGeom>
        </p:spPr>
      </p:pic>
      <p:grpSp>
        <p:nvGrpSpPr>
          <p:cNvPr id="2" name="Grupp 1">
            <a:extLst>
              <a:ext uri="{FF2B5EF4-FFF2-40B4-BE49-F238E27FC236}">
                <a16:creationId xmlns:a16="http://schemas.microsoft.com/office/drawing/2014/main" xmlns="" id="{CD14B6CA-5AD9-4F94-AEEC-749AF339327E}"/>
              </a:ext>
            </a:extLst>
          </p:cNvPr>
          <p:cNvGrpSpPr/>
          <p:nvPr/>
        </p:nvGrpSpPr>
        <p:grpSpPr>
          <a:xfrm>
            <a:off x="8418843" y="4971140"/>
            <a:ext cx="3241018" cy="891160"/>
            <a:chOff x="2316593" y="5139135"/>
            <a:chExt cx="3241018" cy="891160"/>
          </a:xfrm>
        </p:grpSpPr>
        <p:sp>
          <p:nvSpPr>
            <p:cNvPr id="18" name="textruta 17">
              <a:extLst>
                <a:ext uri="{FF2B5EF4-FFF2-40B4-BE49-F238E27FC236}">
                  <a16:creationId xmlns:a16="http://schemas.microsoft.com/office/drawing/2014/main" xmlns="" id="{BE6D70C1-BC9C-4528-A4F9-9D614C66FCE1}"/>
                </a:ext>
              </a:extLst>
            </p:cNvPr>
            <p:cNvSpPr txBox="1"/>
            <p:nvPr/>
          </p:nvSpPr>
          <p:spPr>
            <a:xfrm>
              <a:off x="2316593" y="5142295"/>
              <a:ext cx="2081679" cy="888000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126900">
                <a:lnSpc>
                  <a:spcPts val="1600"/>
                </a:lnSpc>
                <a:buSzPct val="100000"/>
              </a:pPr>
              <a:r>
                <a:rPr lang="en-US" sz="9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9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Mixing elements</a:t>
              </a:r>
            </a:p>
            <a:p>
              <a:pPr marL="126900">
                <a:lnSpc>
                  <a:spcPts val="1600"/>
                </a:lnSpc>
                <a:buSzPct val="100000"/>
              </a:pPr>
              <a:r>
                <a:rPr lang="en-US" sz="9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9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Union coupling</a:t>
              </a:r>
            </a:p>
            <a:p>
              <a:pPr marL="126900">
                <a:lnSpc>
                  <a:spcPts val="1600"/>
                </a:lnSpc>
                <a:buSzPct val="100000"/>
              </a:pPr>
              <a:r>
                <a:rPr lang="en-US" sz="9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9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 valve polymer</a:t>
              </a:r>
            </a:p>
            <a:p>
              <a:pPr marL="126900">
                <a:lnSpc>
                  <a:spcPts val="1600"/>
                </a:lnSpc>
                <a:buSzPct val="100000"/>
              </a:pPr>
              <a:r>
                <a:rPr lang="en-US" sz="9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en-US" sz="9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 valve dilution water</a:t>
              </a:r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xmlns="" id="{18AA20CB-59DF-4DED-BC94-591606CFDABD}"/>
                </a:ext>
              </a:extLst>
            </p:cNvPr>
            <p:cNvSpPr txBox="1"/>
            <p:nvPr/>
          </p:nvSpPr>
          <p:spPr>
            <a:xfrm>
              <a:off x="3932168" y="5139135"/>
              <a:ext cx="1625443" cy="707886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126900" lvl="0">
                <a:lnSpc>
                  <a:spcPts val="1600"/>
                </a:lnSpc>
                <a:buSzPct val="100000"/>
              </a:pPr>
              <a:r>
                <a:rPr lang="en-US" sz="900" b="1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</a:t>
              </a:r>
              <a:r>
                <a:rPr lang="en-US" sz="90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Adjustable valve</a:t>
              </a:r>
            </a:p>
            <a:p>
              <a:pPr marL="126900" lvl="0">
                <a:lnSpc>
                  <a:spcPts val="1600"/>
                </a:lnSpc>
                <a:buSzPct val="100000"/>
              </a:pPr>
              <a:r>
                <a:rPr lang="en-US" sz="900" b="1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6. </a:t>
              </a:r>
              <a:r>
                <a:rPr lang="en-US" sz="90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Rotameter</a:t>
              </a:r>
            </a:p>
            <a:p>
              <a:pPr marL="126900" lvl="0">
                <a:lnSpc>
                  <a:spcPts val="1600"/>
                </a:lnSpc>
                <a:buSzPct val="100000"/>
              </a:pPr>
              <a:r>
                <a:rPr lang="en-US" sz="900" b="1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7. </a:t>
              </a:r>
              <a:r>
                <a:rPr lang="en-US" sz="900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Cone mixing elements</a:t>
              </a:r>
            </a:p>
          </p:txBody>
        </p:sp>
      </p:grpSp>
      <p:sp>
        <p:nvSpPr>
          <p:cNvPr id="14" name="Rektangel: diagonala rundade hörn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13682207-062B-4EA0-AB5E-E0D359CFCCF7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16" name="Rektangel: diagonala rundade hörn 15">
            <a:hlinkClick r:id="rId9" action="ppaction://hlinksldjump"/>
            <a:extLst>
              <a:ext uri="{FF2B5EF4-FFF2-40B4-BE49-F238E27FC236}">
                <a16:creationId xmlns:a16="http://schemas.microsoft.com/office/drawing/2014/main" xmlns="" id="{1B7C0799-149A-41C5-9D8A-68CB3F64B753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17" name="Rektangel: diagonala rundade hörn 1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A5A14F9-5F76-477D-9D6B-1D8794DD2CA0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22" name="Rektangel: rundade hörn 2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082D5D3-2CB9-47A9-9515-9AF4A7D7FF51}"/>
              </a:ext>
            </a:extLst>
          </p:cNvPr>
          <p:cNvSpPr/>
          <p:nvPr/>
        </p:nvSpPr>
        <p:spPr>
          <a:xfrm>
            <a:off x="8920303" y="6191957"/>
            <a:ext cx="1440011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Polymer options</a:t>
            </a:r>
          </a:p>
        </p:txBody>
      </p:sp>
      <p:sp>
        <p:nvSpPr>
          <p:cNvPr id="23" name="Rektangel: rundade hörn 22">
            <a:extLst>
              <a:ext uri="{FF2B5EF4-FFF2-40B4-BE49-F238E27FC236}">
                <a16:creationId xmlns:a16="http://schemas.microsoft.com/office/drawing/2014/main" xmlns="" id="{A5AF14BA-DF7A-40BF-B27F-E6A3E8584617}"/>
              </a:ext>
            </a:extLst>
          </p:cNvPr>
          <p:cNvSpPr/>
          <p:nvPr/>
        </p:nvSpPr>
        <p:spPr>
          <a:xfrm>
            <a:off x="10514389" y="6191957"/>
            <a:ext cx="1154905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lödesschema: Alternativ process 23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928C3E6D-13A5-42F5-9B9D-57BE05F6A3BF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25" name="Bild 24" descr="Hem">
            <a:hlinkClick r:id="rId12" action="ppaction://hlinksldjump"/>
            <a:extLst>
              <a:ext uri="{FF2B5EF4-FFF2-40B4-BE49-F238E27FC236}">
                <a16:creationId xmlns:a16="http://schemas.microsoft.com/office/drawing/2014/main" xmlns="" id="{6468E5C1-B7B3-4021-87A0-E3E13E3E8C6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55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ruta 14">
            <a:extLst>
              <a:ext uri="{FF2B5EF4-FFF2-40B4-BE49-F238E27FC236}">
                <a16:creationId xmlns:a16="http://schemas.microsoft.com/office/drawing/2014/main" xmlns="" id="{E0E55551-9056-45CC-A4A0-D4796FE265E2}"/>
              </a:ext>
            </a:extLst>
          </p:cNvPr>
          <p:cNvSpPr txBox="1"/>
          <p:nvPr/>
        </p:nvSpPr>
        <p:spPr>
          <a:xfrm>
            <a:off x="821134" y="1514763"/>
            <a:ext cx="5015726" cy="83849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ejector with heated cone V2 is special designed for the transport of powder polymer from the dispenser to the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PolyWet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®-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eductor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xmlns="" id="{FC8B8684-1350-4C95-BEBC-E16929F10DA6}"/>
              </a:ext>
            </a:extLst>
          </p:cNvPr>
          <p:cNvSpPr txBox="1"/>
          <p:nvPr/>
        </p:nvSpPr>
        <p:spPr>
          <a:xfrm>
            <a:off x="821134" y="845850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Heated cone with </a:t>
            </a:r>
            <a:r>
              <a:rPr lang="en-US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venturi</a:t>
            </a:r>
            <a:r>
              <a:rPr lang="en-US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injector V2</a:t>
            </a:r>
            <a:endParaRPr lang="sv-SE" sz="2000" dirty="0">
              <a:solidFill>
                <a:srgbClr val="2668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ell 9">
            <a:extLst>
              <a:ext uri="{FF2B5EF4-FFF2-40B4-BE49-F238E27FC236}">
                <a16:creationId xmlns:a16="http://schemas.microsoft.com/office/drawing/2014/main" xmlns="" id="{EECBCAF4-0FCD-45FA-88B2-DC5BAE4D71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273856"/>
              </p:ext>
            </p:extLst>
          </p:nvPr>
        </p:nvGraphicFramePr>
        <p:xfrm>
          <a:off x="5819104" y="4043715"/>
          <a:ext cx="3052051" cy="1659662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506912">
                  <a:extLst>
                    <a:ext uri="{9D8B030D-6E8A-4147-A177-3AD203B41FA5}">
                      <a16:colId xmlns:a16="http://schemas.microsoft.com/office/drawing/2014/main" xmlns="" val="1414290778"/>
                    </a:ext>
                  </a:extLst>
                </a:gridCol>
                <a:gridCol w="506912">
                  <a:extLst>
                    <a:ext uri="{9D8B030D-6E8A-4147-A177-3AD203B41FA5}">
                      <a16:colId xmlns:a16="http://schemas.microsoft.com/office/drawing/2014/main" xmlns="" val="3552351368"/>
                    </a:ext>
                  </a:extLst>
                </a:gridCol>
                <a:gridCol w="2038227">
                  <a:extLst>
                    <a:ext uri="{9D8B030D-6E8A-4147-A177-3AD203B41FA5}">
                      <a16:colId xmlns:a16="http://schemas.microsoft.com/office/drawing/2014/main" xmlns="" val="1664626975"/>
                    </a:ext>
                  </a:extLst>
                </a:gridCol>
              </a:tblGrid>
              <a:tr h="271666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Qty</a:t>
                      </a:r>
                      <a:endParaRPr lang="sv-SE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endParaRPr lang="sv-SE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7258677"/>
                  </a:ext>
                </a:extLst>
              </a:tr>
              <a:tr h="244996">
                <a:tc>
                  <a:txBody>
                    <a:bodyPr/>
                    <a:lstStyle/>
                    <a:p>
                      <a:pPr algn="ctr"/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Heated</a:t>
                      </a: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sv-SE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cone</a:t>
                      </a:r>
                      <a:endParaRPr lang="sv-SE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02174342"/>
                  </a:ext>
                </a:extLst>
              </a:tr>
              <a:tr h="193154">
                <a:tc>
                  <a:txBody>
                    <a:bodyPr/>
                    <a:lstStyle/>
                    <a:p>
                      <a:pPr algn="ctr"/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Inlet</a:t>
                      </a: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sv-SE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venturi</a:t>
                      </a: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sv-SE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injector</a:t>
                      </a:r>
                      <a:endParaRPr lang="sv-SE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08567876"/>
                  </a:ext>
                </a:extLst>
              </a:tr>
              <a:tr h="217919">
                <a:tc>
                  <a:txBody>
                    <a:bodyPr/>
                    <a:lstStyle/>
                    <a:p>
                      <a:pPr algn="ctr"/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Pipe</a:t>
                      </a: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from </a:t>
                      </a:r>
                      <a:r>
                        <a:rPr lang="sv-SE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heated</a:t>
                      </a: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sv-SE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cone</a:t>
                      </a: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</a:t>
                      </a:r>
                      <a:r>
                        <a:rPr lang="sv-SE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ejector</a:t>
                      </a:r>
                      <a:endParaRPr lang="sv-SE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18345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Outlet to </a:t>
                      </a:r>
                      <a:r>
                        <a:rPr lang="sv-SE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PolyWet</a:t>
                      </a: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via </a:t>
                      </a:r>
                      <a:r>
                        <a:rPr lang="sv-SE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blowing</a:t>
                      </a: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sv-SE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hose</a:t>
                      </a:r>
                      <a:endParaRPr lang="sv-SE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5646048"/>
                  </a:ext>
                </a:extLst>
              </a:tr>
              <a:tr h="217919">
                <a:tc>
                  <a:txBody>
                    <a:bodyPr/>
                    <a:lstStyle/>
                    <a:p>
                      <a:pPr algn="ctr"/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Hose</a:t>
                      </a: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sv-SE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clamp</a:t>
                      </a: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32-44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905033533"/>
                  </a:ext>
                </a:extLst>
              </a:tr>
              <a:tr h="217919">
                <a:tc>
                  <a:txBody>
                    <a:bodyPr/>
                    <a:lstStyle/>
                    <a:p>
                      <a:pPr algn="ctr"/>
                      <a:r>
                        <a:rPr lang="sv-SE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Rubber </a:t>
                      </a:r>
                      <a:r>
                        <a:rPr lang="sv-SE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hose</a:t>
                      </a:r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DN32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04596636"/>
                  </a:ext>
                </a:extLst>
              </a:tr>
            </a:tbl>
          </a:graphicData>
        </a:graphic>
      </p:graphicFrame>
      <p:pic>
        <p:nvPicPr>
          <p:cNvPr id="4" name="Bildobjekt 3">
            <a:extLst>
              <a:ext uri="{FF2B5EF4-FFF2-40B4-BE49-F238E27FC236}">
                <a16:creationId xmlns:a16="http://schemas.microsoft.com/office/drawing/2014/main" xmlns="" id="{463151B9-79AC-48D1-BDB4-2EFB42219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055" y="2677349"/>
            <a:ext cx="3924423" cy="2987467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xmlns="" id="{47496898-5BB1-41C3-9E43-A292274ADA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907" y="1861370"/>
            <a:ext cx="2245624" cy="1710129"/>
          </a:xfrm>
          <a:prstGeom prst="rect">
            <a:avLst/>
          </a:prstGeom>
        </p:spPr>
      </p:pic>
      <p:pic>
        <p:nvPicPr>
          <p:cNvPr id="6" name="Bildobjekt 5" descr="En bild som visar kopp, bord, inomhus, kaffe&#10;&#10;Beskrivning genererad med mycket hög exakthet">
            <a:extLst>
              <a:ext uri="{FF2B5EF4-FFF2-40B4-BE49-F238E27FC236}">
                <a16:creationId xmlns:a16="http://schemas.microsoft.com/office/drawing/2014/main" xmlns="" id="{93D8FECD-C7FB-4112-8932-A787774FC5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49" y="3967630"/>
            <a:ext cx="2182068" cy="1624247"/>
          </a:xfrm>
          <a:prstGeom prst="rect">
            <a:avLst/>
          </a:prstGeom>
        </p:spPr>
      </p:pic>
      <p:grpSp>
        <p:nvGrpSpPr>
          <p:cNvPr id="53" name="Grupp 52">
            <a:extLst>
              <a:ext uri="{FF2B5EF4-FFF2-40B4-BE49-F238E27FC236}">
                <a16:creationId xmlns:a16="http://schemas.microsoft.com/office/drawing/2014/main" xmlns="" id="{07665A62-50C6-4AF7-94DB-3492A7130B45}"/>
              </a:ext>
            </a:extLst>
          </p:cNvPr>
          <p:cNvGrpSpPr/>
          <p:nvPr/>
        </p:nvGrpSpPr>
        <p:grpSpPr>
          <a:xfrm>
            <a:off x="6055307" y="1192693"/>
            <a:ext cx="2618535" cy="2527539"/>
            <a:chOff x="8932120" y="1880524"/>
            <a:chExt cx="2618535" cy="2527539"/>
          </a:xfrm>
        </p:grpSpPr>
        <p:pic>
          <p:nvPicPr>
            <p:cNvPr id="3" name="Bildobjekt 2">
              <a:extLst>
                <a:ext uri="{FF2B5EF4-FFF2-40B4-BE49-F238E27FC236}">
                  <a16:creationId xmlns:a16="http://schemas.microsoft.com/office/drawing/2014/main" xmlns="" id="{3CE76E8A-B330-4CB5-9EA4-89E1BF8CC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8574" y="1880524"/>
              <a:ext cx="2346040" cy="2527539"/>
            </a:xfrm>
            <a:prstGeom prst="rect">
              <a:avLst/>
            </a:prstGeom>
          </p:spPr>
        </p:pic>
        <p:cxnSp>
          <p:nvCxnSpPr>
            <p:cNvPr id="16" name="Rak pilkoppling 15">
              <a:extLst>
                <a:ext uri="{FF2B5EF4-FFF2-40B4-BE49-F238E27FC236}">
                  <a16:creationId xmlns:a16="http://schemas.microsoft.com/office/drawing/2014/main" xmlns="" id="{FC08C780-192D-4BEE-AB91-A73C45247006}"/>
                </a:ext>
              </a:extLst>
            </p:cNvPr>
            <p:cNvCxnSpPr>
              <a:cxnSpLocks/>
            </p:cNvCxnSpPr>
            <p:nvPr/>
          </p:nvCxnSpPr>
          <p:spPr>
            <a:xfrm>
              <a:off x="9489057" y="2051429"/>
              <a:ext cx="327493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ruta 17">
              <a:extLst>
                <a:ext uri="{FF2B5EF4-FFF2-40B4-BE49-F238E27FC236}">
                  <a16:creationId xmlns:a16="http://schemas.microsoft.com/office/drawing/2014/main" xmlns="" id="{25CA5A60-A57B-425B-8AEE-6F650937E653}"/>
                </a:ext>
              </a:extLst>
            </p:cNvPr>
            <p:cNvSpPr txBox="1"/>
            <p:nvPr/>
          </p:nvSpPr>
          <p:spPr>
            <a:xfrm>
              <a:off x="9249448" y="1912019"/>
              <a:ext cx="290410" cy="284693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0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1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Rak pilkoppling 20">
              <a:extLst>
                <a:ext uri="{FF2B5EF4-FFF2-40B4-BE49-F238E27FC236}">
                  <a16:creationId xmlns:a16="http://schemas.microsoft.com/office/drawing/2014/main" xmlns="" id="{AAE155EF-DAA6-4C38-A7F2-263E1DF0DB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122025" y="2505075"/>
              <a:ext cx="192855" cy="155163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ruta 21">
              <a:extLst>
                <a:ext uri="{FF2B5EF4-FFF2-40B4-BE49-F238E27FC236}">
                  <a16:creationId xmlns:a16="http://schemas.microsoft.com/office/drawing/2014/main" xmlns="" id="{AA098334-2EA6-42F8-AC3B-3446963E2928}"/>
                </a:ext>
              </a:extLst>
            </p:cNvPr>
            <p:cNvSpPr txBox="1"/>
            <p:nvPr/>
          </p:nvSpPr>
          <p:spPr>
            <a:xfrm>
              <a:off x="11260245" y="2543175"/>
              <a:ext cx="290410" cy="265778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0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Rak pilkoppling 24">
              <a:extLst>
                <a:ext uri="{FF2B5EF4-FFF2-40B4-BE49-F238E27FC236}">
                  <a16:creationId xmlns:a16="http://schemas.microsoft.com/office/drawing/2014/main" xmlns="" id="{5C22319B-4E39-4E63-A37F-DED8F8EBD4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068051" y="2930525"/>
              <a:ext cx="187324" cy="152400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ruta 25">
              <a:extLst>
                <a:ext uri="{FF2B5EF4-FFF2-40B4-BE49-F238E27FC236}">
                  <a16:creationId xmlns:a16="http://schemas.microsoft.com/office/drawing/2014/main" xmlns="" id="{59CE64FB-C5DB-4BF9-849F-1B549ADB12E1}"/>
                </a:ext>
              </a:extLst>
            </p:cNvPr>
            <p:cNvSpPr txBox="1"/>
            <p:nvPr/>
          </p:nvSpPr>
          <p:spPr>
            <a:xfrm>
              <a:off x="11194120" y="2975436"/>
              <a:ext cx="290410" cy="265778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0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1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5" name="Rak pilkoppling 34">
              <a:extLst>
                <a:ext uri="{FF2B5EF4-FFF2-40B4-BE49-F238E27FC236}">
                  <a16:creationId xmlns:a16="http://schemas.microsoft.com/office/drawing/2014/main" xmlns="" id="{BAB40A49-F2BE-4952-8376-9AF945CA33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86850" y="3035302"/>
              <a:ext cx="73025" cy="206373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ruta 35">
              <a:extLst>
                <a:ext uri="{FF2B5EF4-FFF2-40B4-BE49-F238E27FC236}">
                  <a16:creationId xmlns:a16="http://schemas.microsoft.com/office/drawing/2014/main" xmlns="" id="{23435214-ECE8-47E1-A9FF-92E08BF2AA1C}"/>
                </a:ext>
              </a:extLst>
            </p:cNvPr>
            <p:cNvSpPr txBox="1"/>
            <p:nvPr/>
          </p:nvSpPr>
          <p:spPr>
            <a:xfrm>
              <a:off x="8932120" y="3179024"/>
              <a:ext cx="290410" cy="265778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0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sz="1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5" name="Rak pilkoppling 44">
              <a:extLst>
                <a:ext uri="{FF2B5EF4-FFF2-40B4-BE49-F238E27FC236}">
                  <a16:creationId xmlns:a16="http://schemas.microsoft.com/office/drawing/2014/main" xmlns="" id="{0C7E6A00-D044-433B-A300-5E2AE45ACC85}"/>
                </a:ext>
              </a:extLst>
            </p:cNvPr>
            <p:cNvCxnSpPr>
              <a:cxnSpLocks/>
            </p:cNvCxnSpPr>
            <p:nvPr/>
          </p:nvCxnSpPr>
          <p:spPr>
            <a:xfrm>
              <a:off x="10588625" y="3352800"/>
              <a:ext cx="0" cy="171450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ruta 45">
              <a:extLst>
                <a:ext uri="{FF2B5EF4-FFF2-40B4-BE49-F238E27FC236}">
                  <a16:creationId xmlns:a16="http://schemas.microsoft.com/office/drawing/2014/main" xmlns="" id="{B80EEA06-7592-4C4D-863D-34B785609138}"/>
                </a:ext>
              </a:extLst>
            </p:cNvPr>
            <p:cNvSpPr txBox="1"/>
            <p:nvPr/>
          </p:nvSpPr>
          <p:spPr>
            <a:xfrm>
              <a:off x="10443420" y="3138488"/>
              <a:ext cx="290410" cy="265778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0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endParaRPr lang="en-US" sz="1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9" name="Rak pilkoppling 48">
              <a:extLst>
                <a:ext uri="{FF2B5EF4-FFF2-40B4-BE49-F238E27FC236}">
                  <a16:creationId xmlns:a16="http://schemas.microsoft.com/office/drawing/2014/main" xmlns="" id="{9D357355-5097-45F9-9651-866A2637FE2E}"/>
                </a:ext>
              </a:extLst>
            </p:cNvPr>
            <p:cNvCxnSpPr>
              <a:cxnSpLocks/>
            </p:cNvCxnSpPr>
            <p:nvPr/>
          </p:nvCxnSpPr>
          <p:spPr>
            <a:xfrm>
              <a:off x="10705742" y="3455526"/>
              <a:ext cx="0" cy="171450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ruta 49">
              <a:extLst>
                <a:ext uri="{FF2B5EF4-FFF2-40B4-BE49-F238E27FC236}">
                  <a16:creationId xmlns:a16="http://schemas.microsoft.com/office/drawing/2014/main" xmlns="" id="{3ECC5EEC-A411-465B-B088-BED89C0E76BA}"/>
                </a:ext>
              </a:extLst>
            </p:cNvPr>
            <p:cNvSpPr txBox="1"/>
            <p:nvPr/>
          </p:nvSpPr>
          <p:spPr>
            <a:xfrm>
              <a:off x="10624041" y="3241214"/>
              <a:ext cx="199747" cy="284693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0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endParaRPr lang="en-US" sz="1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ktangel: diagonala rundade hörn 23">
            <a:hlinkClick r:id="rId7" action="ppaction://hlinksldjump"/>
            <a:extLst>
              <a:ext uri="{FF2B5EF4-FFF2-40B4-BE49-F238E27FC236}">
                <a16:creationId xmlns:a16="http://schemas.microsoft.com/office/drawing/2014/main" xmlns="" id="{123B9E38-E5A2-4326-8147-5D735960D261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27" name="Rektangel: diagonala rundade hörn 26">
            <a:hlinkClick r:id="rId8" action="ppaction://hlinksldjump"/>
            <a:extLst>
              <a:ext uri="{FF2B5EF4-FFF2-40B4-BE49-F238E27FC236}">
                <a16:creationId xmlns:a16="http://schemas.microsoft.com/office/drawing/2014/main" xmlns="" id="{5161C602-0942-49BF-A940-55DF119BA7C7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28" name="Rektangel: diagonala rundade hörn 27">
            <a:hlinkClick r:id="rId9" action="ppaction://hlinksldjump"/>
            <a:extLst>
              <a:ext uri="{FF2B5EF4-FFF2-40B4-BE49-F238E27FC236}">
                <a16:creationId xmlns:a16="http://schemas.microsoft.com/office/drawing/2014/main" xmlns="" id="{99AA7A92-46C0-4C61-BB9D-736B05EFB490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29" name="Rektangel: rundade hörn 28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0C139BA-16F6-4608-9739-1EB5EC90697B}"/>
              </a:ext>
            </a:extLst>
          </p:cNvPr>
          <p:cNvSpPr/>
          <p:nvPr/>
        </p:nvSpPr>
        <p:spPr>
          <a:xfrm>
            <a:off x="8920303" y="6191957"/>
            <a:ext cx="1440011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Polymer options</a:t>
            </a:r>
          </a:p>
        </p:txBody>
      </p:sp>
      <p:sp>
        <p:nvSpPr>
          <p:cNvPr id="30" name="Rektangel: rundade hörn 29">
            <a:extLst>
              <a:ext uri="{FF2B5EF4-FFF2-40B4-BE49-F238E27FC236}">
                <a16:creationId xmlns:a16="http://schemas.microsoft.com/office/drawing/2014/main" xmlns="" id="{000A3FD4-C04C-4BD4-AF96-641AFB9E3AFF}"/>
              </a:ext>
            </a:extLst>
          </p:cNvPr>
          <p:cNvSpPr/>
          <p:nvPr/>
        </p:nvSpPr>
        <p:spPr>
          <a:xfrm>
            <a:off x="10514389" y="6191957"/>
            <a:ext cx="1154905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lödesschema: Alternativ process 30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D6C73AFC-567E-43CC-BDB7-70134AAD1F08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32" name="Bild 31" descr="Hem">
            <a:hlinkClick r:id="rId11" action="ppaction://hlinksldjump"/>
            <a:extLst>
              <a:ext uri="{FF2B5EF4-FFF2-40B4-BE49-F238E27FC236}">
                <a16:creationId xmlns:a16="http://schemas.microsoft.com/office/drawing/2014/main" xmlns="" id="{5C3D9D40-CDE0-4C48-B1F6-6A01529BE3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318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atbubbla: rektangel 12">
            <a:extLst>
              <a:ext uri="{FF2B5EF4-FFF2-40B4-BE49-F238E27FC236}">
                <a16:creationId xmlns:a16="http://schemas.microsoft.com/office/drawing/2014/main" xmlns="" id="{D948050C-F1E7-4B2F-B4D5-642C4BD2CBEF}"/>
              </a:ext>
            </a:extLst>
          </p:cNvPr>
          <p:cNvSpPr/>
          <p:nvPr/>
        </p:nvSpPr>
        <p:spPr>
          <a:xfrm>
            <a:off x="697642" y="1047750"/>
            <a:ext cx="5035280" cy="3360313"/>
          </a:xfrm>
          <a:prstGeom prst="wedgeRectCallout">
            <a:avLst/>
          </a:prstGeom>
          <a:blipFill dpi="0" rotWithShape="1">
            <a:blip r:embed="rId3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55000"/>
                      </a14:imgEffect>
                    </a14:imgLayer>
                  </a14:imgProps>
                </a:ext>
              </a:extLst>
            </a:blip>
            <a:srcRect/>
            <a:stretch>
              <a:fillRect l="-16000" t="-98000" r="-25000" b="12000"/>
            </a:stretch>
          </a:blipFill>
          <a:effectLst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xmlns="" id="{E0E55551-9056-45CC-A4A0-D4796FE265E2}"/>
              </a:ext>
            </a:extLst>
          </p:cNvPr>
          <p:cNvSpPr txBox="1"/>
          <p:nvPr/>
        </p:nvSpPr>
        <p:spPr>
          <a:xfrm>
            <a:off x="1010425" y="1123233"/>
            <a:ext cx="4448668" cy="137473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to dissolve the polymer in liquid or powder form. It’s designed to give a good solution at a low cost.</a:t>
            </a:r>
          </a:p>
          <a:p>
            <a:pPr>
              <a:lnSpc>
                <a:spcPts val="2000"/>
              </a:lnSpc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a complete wet-out of polymer and other “difficult” materials.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xmlns="" id="{FC8B8684-1350-4C95-BEBC-E16929F10DA6}"/>
              </a:ext>
            </a:extLst>
          </p:cNvPr>
          <p:cNvSpPr txBox="1"/>
          <p:nvPr/>
        </p:nvSpPr>
        <p:spPr>
          <a:xfrm>
            <a:off x="1010425" y="592336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Eductor</a:t>
            </a:r>
            <a:r>
              <a:rPr lang="en-US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Polymer</a:t>
            </a:r>
            <a:endParaRPr lang="sv-SE" sz="2000" dirty="0">
              <a:solidFill>
                <a:srgbClr val="2668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xmlns="" id="{24C3FADA-663B-43B7-8813-D8E4C946CA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253" y="3396569"/>
            <a:ext cx="1786756" cy="2449985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xmlns="" id="{E5220BB7-AE54-4AB6-9DF3-9D6213A8FB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207" y="2713026"/>
            <a:ext cx="1300500" cy="2732143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xmlns="" id="{60366929-6136-402F-B88C-2A4661622726}"/>
              </a:ext>
            </a:extLst>
          </p:cNvPr>
          <p:cNvSpPr txBox="1"/>
          <p:nvPr/>
        </p:nvSpPr>
        <p:spPr>
          <a:xfrm>
            <a:off x="7901031" y="2222104"/>
            <a:ext cx="1156722" cy="29758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100" b="1" dirty="0" err="1"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Eductor</a:t>
            </a:r>
            <a:r>
              <a:rPr lang="en-US" sz="1100" b="1" dirty="0"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PVC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xmlns="" id="{B039CCA1-C96A-4C17-932F-CA357D333AED}"/>
              </a:ext>
            </a:extLst>
          </p:cNvPr>
          <p:cNvSpPr txBox="1"/>
          <p:nvPr/>
        </p:nvSpPr>
        <p:spPr>
          <a:xfrm>
            <a:off x="3185540" y="2809822"/>
            <a:ext cx="1823375" cy="32316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100" b="1" dirty="0" err="1"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Eductor</a:t>
            </a:r>
            <a:r>
              <a:rPr lang="en-US" sz="1100" b="1" dirty="0"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Stainless steel</a:t>
            </a:r>
          </a:p>
        </p:txBody>
      </p:sp>
      <p:grpSp>
        <p:nvGrpSpPr>
          <p:cNvPr id="32" name="Grupp 31">
            <a:extLst>
              <a:ext uri="{FF2B5EF4-FFF2-40B4-BE49-F238E27FC236}">
                <a16:creationId xmlns:a16="http://schemas.microsoft.com/office/drawing/2014/main" xmlns="" id="{876361A0-089A-4731-8655-9206DA5AAF43}"/>
              </a:ext>
            </a:extLst>
          </p:cNvPr>
          <p:cNvGrpSpPr/>
          <p:nvPr/>
        </p:nvGrpSpPr>
        <p:grpSpPr>
          <a:xfrm>
            <a:off x="8271611" y="2318692"/>
            <a:ext cx="2455133" cy="3500852"/>
            <a:chOff x="8330180" y="2032450"/>
            <a:chExt cx="2455133" cy="3500852"/>
          </a:xfrm>
        </p:grpSpPr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xmlns="" id="{E1C8E364-CB58-4C70-A101-CA349D427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3774" y="2032450"/>
              <a:ext cx="1331539" cy="3434524"/>
            </a:xfrm>
            <a:prstGeom prst="rect">
              <a:avLst/>
            </a:prstGeom>
          </p:spPr>
        </p:pic>
        <p:cxnSp>
          <p:nvCxnSpPr>
            <p:cNvPr id="18" name="Rak pilkoppling 17">
              <a:extLst>
                <a:ext uri="{FF2B5EF4-FFF2-40B4-BE49-F238E27FC236}">
                  <a16:creationId xmlns:a16="http://schemas.microsoft.com/office/drawing/2014/main" xmlns="" id="{D6238CE7-7A20-4173-A149-9D374A61F29B}"/>
                </a:ext>
              </a:extLst>
            </p:cNvPr>
            <p:cNvCxnSpPr>
              <a:cxnSpLocks/>
            </p:cNvCxnSpPr>
            <p:nvPr/>
          </p:nvCxnSpPr>
          <p:spPr>
            <a:xfrm>
              <a:off x="9494520" y="2727961"/>
              <a:ext cx="594360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ruta 19">
              <a:extLst>
                <a:ext uri="{FF2B5EF4-FFF2-40B4-BE49-F238E27FC236}">
                  <a16:creationId xmlns:a16="http://schemas.microsoft.com/office/drawing/2014/main" xmlns="" id="{09C7D94D-05FD-4E46-82AB-3146938FB7E9}"/>
                </a:ext>
              </a:extLst>
            </p:cNvPr>
            <p:cNvSpPr txBox="1"/>
            <p:nvPr/>
          </p:nvSpPr>
          <p:spPr>
            <a:xfrm>
              <a:off x="8477579" y="2537942"/>
              <a:ext cx="1349873" cy="477054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0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Funnel</a:t>
              </a:r>
            </a:p>
            <a:p>
              <a:pPr algn="ctr">
                <a:lnSpc>
                  <a:spcPts val="1500"/>
                </a:lnSpc>
              </a:pPr>
              <a:r>
                <a:rPr lang="en-US" sz="10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powder polymer</a:t>
              </a:r>
            </a:p>
          </p:txBody>
        </p:sp>
        <p:cxnSp>
          <p:nvCxnSpPr>
            <p:cNvPr id="23" name="Rak pilkoppling 22">
              <a:extLst>
                <a:ext uri="{FF2B5EF4-FFF2-40B4-BE49-F238E27FC236}">
                  <a16:creationId xmlns:a16="http://schemas.microsoft.com/office/drawing/2014/main" xmlns="" id="{96643E62-A4BD-4E16-A050-9C57B5EC6567}"/>
                </a:ext>
              </a:extLst>
            </p:cNvPr>
            <p:cNvCxnSpPr>
              <a:cxnSpLocks/>
            </p:cNvCxnSpPr>
            <p:nvPr/>
          </p:nvCxnSpPr>
          <p:spPr>
            <a:xfrm>
              <a:off x="9436799" y="3871889"/>
              <a:ext cx="594360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xmlns="" id="{AD3D6E1E-A878-41BB-9169-8A5A49C0A955}"/>
                </a:ext>
              </a:extLst>
            </p:cNvPr>
            <p:cNvSpPr txBox="1"/>
            <p:nvPr/>
          </p:nvSpPr>
          <p:spPr>
            <a:xfrm>
              <a:off x="8537961" y="3660295"/>
              <a:ext cx="1244193" cy="477054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0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Tube</a:t>
              </a:r>
            </a:p>
            <a:p>
              <a:pPr algn="ctr">
                <a:lnSpc>
                  <a:spcPts val="1500"/>
                </a:lnSpc>
              </a:pPr>
              <a:r>
                <a:rPr lang="en-US" sz="10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liquid polymer</a:t>
              </a:r>
            </a:p>
          </p:txBody>
        </p:sp>
        <p:cxnSp>
          <p:nvCxnSpPr>
            <p:cNvPr id="25" name="Rak pilkoppling 24">
              <a:extLst>
                <a:ext uri="{FF2B5EF4-FFF2-40B4-BE49-F238E27FC236}">
                  <a16:creationId xmlns:a16="http://schemas.microsoft.com/office/drawing/2014/main" xmlns="" id="{23F5C48D-377B-4D55-B72B-DA4B46099D9E}"/>
                </a:ext>
              </a:extLst>
            </p:cNvPr>
            <p:cNvCxnSpPr>
              <a:cxnSpLocks/>
            </p:cNvCxnSpPr>
            <p:nvPr/>
          </p:nvCxnSpPr>
          <p:spPr>
            <a:xfrm>
              <a:off x="9303544" y="5268066"/>
              <a:ext cx="290512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ruta 25">
              <a:extLst>
                <a:ext uri="{FF2B5EF4-FFF2-40B4-BE49-F238E27FC236}">
                  <a16:creationId xmlns:a16="http://schemas.microsoft.com/office/drawing/2014/main" xmlns="" id="{7FB0F99C-5C6F-4A69-A049-623AD25E3EF3}"/>
                </a:ext>
              </a:extLst>
            </p:cNvPr>
            <p:cNvSpPr txBox="1"/>
            <p:nvPr/>
          </p:nvSpPr>
          <p:spPr>
            <a:xfrm>
              <a:off x="8330180" y="5056248"/>
              <a:ext cx="1104605" cy="477054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0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Connection</a:t>
              </a:r>
            </a:p>
            <a:p>
              <a:pPr algn="ctr">
                <a:lnSpc>
                  <a:spcPts val="1500"/>
                </a:lnSpc>
              </a:pPr>
              <a:r>
                <a:rPr lang="en-US" sz="10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mixing water</a:t>
              </a:r>
            </a:p>
          </p:txBody>
        </p:sp>
        <p:sp>
          <p:nvSpPr>
            <p:cNvPr id="29" name="textruta 28">
              <a:extLst>
                <a:ext uri="{FF2B5EF4-FFF2-40B4-BE49-F238E27FC236}">
                  <a16:creationId xmlns:a16="http://schemas.microsoft.com/office/drawing/2014/main" xmlns="" id="{E2A72214-B24A-4915-9612-98FBE443EF0F}"/>
                </a:ext>
              </a:extLst>
            </p:cNvPr>
            <p:cNvSpPr txBox="1"/>
            <p:nvPr/>
          </p:nvSpPr>
          <p:spPr>
            <a:xfrm>
              <a:off x="8506183" y="4585851"/>
              <a:ext cx="1059361" cy="284693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000" b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Eductor</a:t>
              </a:r>
              <a:r>
                <a:rPr lang="en-US" sz="10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body</a:t>
              </a:r>
              <a:endParaRPr lang="en-US" sz="1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" name="Rak pilkoppling 29">
              <a:extLst>
                <a:ext uri="{FF2B5EF4-FFF2-40B4-BE49-F238E27FC236}">
                  <a16:creationId xmlns:a16="http://schemas.microsoft.com/office/drawing/2014/main" xmlns="" id="{B8E10FC7-2BAD-4AEB-AF01-1D8F97E5E1DD}"/>
                </a:ext>
              </a:extLst>
            </p:cNvPr>
            <p:cNvCxnSpPr>
              <a:cxnSpLocks/>
            </p:cNvCxnSpPr>
            <p:nvPr/>
          </p:nvCxnSpPr>
          <p:spPr>
            <a:xfrm>
              <a:off x="9494520" y="4739429"/>
              <a:ext cx="457924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Bildobjekt 33" descr="En bild som visar text&#10;&#10;Beskrivning genererad med hög exakthet">
            <a:extLst>
              <a:ext uri="{FF2B5EF4-FFF2-40B4-BE49-F238E27FC236}">
                <a16:creationId xmlns:a16="http://schemas.microsoft.com/office/drawing/2014/main" xmlns="" id="{95127375-E902-4B49-9A7C-63CB05105B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69" y="3028207"/>
            <a:ext cx="2534334" cy="2565526"/>
          </a:xfrm>
          <a:prstGeom prst="rect">
            <a:avLst/>
          </a:prstGeom>
        </p:spPr>
      </p:pic>
      <p:sp>
        <p:nvSpPr>
          <p:cNvPr id="22" name="Rektangel: diagonala rundade hörn 21">
            <a:hlinkClick r:id="rId9" action="ppaction://hlinksldjump"/>
            <a:extLst>
              <a:ext uri="{FF2B5EF4-FFF2-40B4-BE49-F238E27FC236}">
                <a16:creationId xmlns:a16="http://schemas.microsoft.com/office/drawing/2014/main" xmlns="" id="{82284207-28AF-4D3D-B963-A6A2F1FD18B0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27" name="Rektangel: diagonala rundade hörn 2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1F3182E-D644-4F1E-B534-11A89EB12FB3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28" name="Rektangel: diagonala rundade hörn 2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D506D0B-FC03-4B7C-B237-D78090CC86C6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31" name="Rektangel: rundade hörn 3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A498F42-0F06-4547-A6A5-9DF5739DB823}"/>
              </a:ext>
            </a:extLst>
          </p:cNvPr>
          <p:cNvSpPr/>
          <p:nvPr/>
        </p:nvSpPr>
        <p:spPr>
          <a:xfrm>
            <a:off x="8920303" y="6191957"/>
            <a:ext cx="1440011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Polymer options</a:t>
            </a:r>
          </a:p>
        </p:txBody>
      </p:sp>
      <p:sp>
        <p:nvSpPr>
          <p:cNvPr id="33" name="Rektangel: rundade hörn 32">
            <a:extLst>
              <a:ext uri="{FF2B5EF4-FFF2-40B4-BE49-F238E27FC236}">
                <a16:creationId xmlns:a16="http://schemas.microsoft.com/office/drawing/2014/main" xmlns="" id="{EC1FAB01-D498-4250-9557-529DE8463D5B}"/>
              </a:ext>
            </a:extLst>
          </p:cNvPr>
          <p:cNvSpPr/>
          <p:nvPr/>
        </p:nvSpPr>
        <p:spPr>
          <a:xfrm>
            <a:off x="10514389" y="6191957"/>
            <a:ext cx="1154905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lödesschema: Alternativ process 34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D7F84896-9133-4315-AF78-2D2547430B46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36" name="Bild 35" descr="Hem">
            <a:hlinkClick r:id="rId13" action="ppaction://hlinksldjump"/>
            <a:extLst>
              <a:ext uri="{FF2B5EF4-FFF2-40B4-BE49-F238E27FC236}">
                <a16:creationId xmlns:a16="http://schemas.microsoft.com/office/drawing/2014/main" xmlns="" id="{43432850-B0DF-4FBD-8327-831F08E16B9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686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hlinkClick r:id="rId3" action="ppaction://hlinksldjump"/>
            <a:extLst>
              <a:ext uri="{FF2B5EF4-FFF2-40B4-BE49-F238E27FC236}">
                <a16:creationId xmlns:a16="http://schemas.microsoft.com/office/drawing/2014/main" xmlns="" id="{E40CC12C-4A75-4C9C-9D12-355C90420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29" y="2645277"/>
            <a:ext cx="3173919" cy="1904352"/>
          </a:xfrm>
          <a:prstGeom prst="rect">
            <a:avLst/>
          </a:prstGeom>
        </p:spPr>
      </p:pic>
      <p:pic>
        <p:nvPicPr>
          <p:cNvPr id="6" name="Bildobjekt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1731EEA4-7DE1-41A9-BDAC-DEB4B06A2F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13" y="2147035"/>
            <a:ext cx="3519578" cy="2639683"/>
          </a:xfrm>
          <a:prstGeom prst="rect">
            <a:avLst/>
          </a:prstGeom>
        </p:spPr>
      </p:pic>
      <p:sp>
        <p:nvSpPr>
          <p:cNvPr id="13" name="Rubrik 4">
            <a:extLst>
              <a:ext uri="{FF2B5EF4-FFF2-40B4-BE49-F238E27FC236}">
                <a16:creationId xmlns:a16="http://schemas.microsoft.com/office/drawing/2014/main" xmlns="" id="{01B764BE-CD1D-4FDD-A7E7-61FA1C675B56}"/>
              </a:ext>
            </a:extLst>
          </p:cNvPr>
          <p:cNvSpPr txBox="1">
            <a:spLocks/>
          </p:cNvSpPr>
          <p:nvPr/>
        </p:nvSpPr>
        <p:spPr>
          <a:xfrm>
            <a:off x="1303605" y="4602784"/>
            <a:ext cx="2055962" cy="218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SALTEC Belt Thickener</a:t>
            </a:r>
          </a:p>
        </p:txBody>
      </p:sp>
      <p:sp>
        <p:nvSpPr>
          <p:cNvPr id="16" name="Rubrik 4">
            <a:extLst>
              <a:ext uri="{FF2B5EF4-FFF2-40B4-BE49-F238E27FC236}">
                <a16:creationId xmlns:a16="http://schemas.microsoft.com/office/drawing/2014/main" xmlns="" id="{08F73AC3-99F2-472C-96A4-7740C2FBECDC}"/>
              </a:ext>
            </a:extLst>
          </p:cNvPr>
          <p:cNvSpPr txBox="1">
            <a:spLocks/>
          </p:cNvSpPr>
          <p:nvPr/>
        </p:nvSpPr>
        <p:spPr>
          <a:xfrm>
            <a:off x="5051062" y="4602784"/>
            <a:ext cx="2087655" cy="2218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SALTEC Single Belt Press</a:t>
            </a:r>
          </a:p>
        </p:txBody>
      </p:sp>
      <p:sp>
        <p:nvSpPr>
          <p:cNvPr id="33" name="Flödesschema: Alternativ process 32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BD2FE979-5D00-42B7-9626-331046A00D18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sp>
        <p:nvSpPr>
          <p:cNvPr id="32" name="Rubrik 4">
            <a:extLst>
              <a:ext uri="{FF2B5EF4-FFF2-40B4-BE49-F238E27FC236}">
                <a16:creationId xmlns:a16="http://schemas.microsoft.com/office/drawing/2014/main" xmlns="" id="{1943A567-81FC-46F3-BF2C-193825F43169}"/>
              </a:ext>
            </a:extLst>
          </p:cNvPr>
          <p:cNvSpPr txBox="1">
            <a:spLocks/>
          </p:cNvSpPr>
          <p:nvPr/>
        </p:nvSpPr>
        <p:spPr>
          <a:xfrm>
            <a:off x="385815" y="1044167"/>
            <a:ext cx="2777387" cy="508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Range</a:t>
            </a:r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xmlns="" id="{C0244B45-D14D-4757-ABD0-B892F903BC23}"/>
              </a:ext>
            </a:extLst>
          </p:cNvPr>
          <p:cNvSpPr txBox="1"/>
          <p:nvPr/>
        </p:nvSpPr>
        <p:spPr>
          <a:xfrm>
            <a:off x="996877" y="712015"/>
            <a:ext cx="1384136" cy="46166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SALTEC</a:t>
            </a:r>
            <a:endParaRPr lang="sv-SE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ildobjekt 6">
            <a:hlinkClick r:id="rId7" action="ppaction://hlinksldjump"/>
            <a:extLst>
              <a:ext uri="{FF2B5EF4-FFF2-40B4-BE49-F238E27FC236}">
                <a16:creationId xmlns:a16="http://schemas.microsoft.com/office/drawing/2014/main" xmlns="" id="{EB8B99D4-DF74-4D55-8D06-8C6DF4FAA7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684" y="2907285"/>
            <a:ext cx="2729360" cy="1670368"/>
          </a:xfrm>
          <a:prstGeom prst="rect">
            <a:avLst/>
          </a:prstGeom>
        </p:spPr>
      </p:pic>
      <p:sp>
        <p:nvSpPr>
          <p:cNvPr id="25" name="Rubrik 4">
            <a:extLst>
              <a:ext uri="{FF2B5EF4-FFF2-40B4-BE49-F238E27FC236}">
                <a16:creationId xmlns:a16="http://schemas.microsoft.com/office/drawing/2014/main" xmlns="" id="{97196597-6404-4583-98A6-0273CCA0470D}"/>
              </a:ext>
            </a:extLst>
          </p:cNvPr>
          <p:cNvSpPr txBox="1">
            <a:spLocks/>
          </p:cNvSpPr>
          <p:nvPr/>
        </p:nvSpPr>
        <p:spPr>
          <a:xfrm>
            <a:off x="8822619" y="4602784"/>
            <a:ext cx="2087655" cy="2218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SALTEC Drum Thickener</a:t>
            </a:r>
          </a:p>
        </p:txBody>
      </p:sp>
      <p:sp>
        <p:nvSpPr>
          <p:cNvPr id="28" name="Rektangel: diagonala rundade hörn 27">
            <a:hlinkClick r:id="rId9" action="ppaction://hlinksldjump"/>
            <a:extLst>
              <a:ext uri="{FF2B5EF4-FFF2-40B4-BE49-F238E27FC236}">
                <a16:creationId xmlns:a16="http://schemas.microsoft.com/office/drawing/2014/main" xmlns="" id="{B90CDC2C-4B62-4E8D-A1CE-526E8A2D341F}"/>
              </a:ext>
            </a:extLst>
          </p:cNvPr>
          <p:cNvSpPr/>
          <p:nvPr/>
        </p:nvSpPr>
        <p:spPr>
          <a:xfrm>
            <a:off x="833965" y="6165194"/>
            <a:ext cx="99264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2C783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b="1" dirty="0"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</a:p>
        </p:txBody>
      </p:sp>
      <p:pic>
        <p:nvPicPr>
          <p:cNvPr id="29" name="Bild 28" descr="Hem">
            <a:hlinkClick r:id="rId10" action="ppaction://hlinksldjump"/>
            <a:extLst>
              <a:ext uri="{FF2B5EF4-FFF2-40B4-BE49-F238E27FC236}">
                <a16:creationId xmlns:a16="http://schemas.microsoft.com/office/drawing/2014/main" xmlns="" id="{C43276B3-37AE-4243-812A-D6DB02DF46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04669" y="6136703"/>
            <a:ext cx="376443" cy="376443"/>
          </a:xfrm>
          <a:prstGeom prst="rect">
            <a:avLst/>
          </a:prstGeom>
          <a:effectLst>
            <a:glow rad="203200">
              <a:schemeClr val="accent6">
                <a:satMod val="175000"/>
                <a:alpha val="12000"/>
              </a:schemeClr>
            </a:glow>
          </a:effectLst>
        </p:spPr>
      </p:pic>
      <p:sp>
        <p:nvSpPr>
          <p:cNvPr id="36" name="Rubrik 4">
            <a:extLst>
              <a:ext uri="{FF2B5EF4-FFF2-40B4-BE49-F238E27FC236}">
                <a16:creationId xmlns:a16="http://schemas.microsoft.com/office/drawing/2014/main" xmlns="" id="{E2E8703C-D594-4F1E-B6C4-7FE97B697E62}"/>
              </a:ext>
            </a:extLst>
          </p:cNvPr>
          <p:cNvSpPr txBox="1">
            <a:spLocks/>
          </p:cNvSpPr>
          <p:nvPr/>
        </p:nvSpPr>
        <p:spPr>
          <a:xfrm>
            <a:off x="4533011" y="1091421"/>
            <a:ext cx="3175478" cy="283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17" name="Rektangel: diagonala rundade hörn 16">
            <a:hlinkClick r:id="rId13" action="ppaction://hlinksldjump"/>
            <a:extLst>
              <a:ext uri="{FF2B5EF4-FFF2-40B4-BE49-F238E27FC236}">
                <a16:creationId xmlns:a16="http://schemas.microsoft.com/office/drawing/2014/main" xmlns="" id="{07C178F5-55E8-43E2-883A-75384E41F29D}"/>
              </a:ext>
            </a:extLst>
          </p:cNvPr>
          <p:cNvSpPr/>
          <p:nvPr/>
        </p:nvSpPr>
        <p:spPr>
          <a:xfrm>
            <a:off x="6226593" y="6165194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18" name="Rektangel: diagonala rundade hörn 17">
            <a:hlinkClick r:id="rId14" action="ppaction://hlinksldjump"/>
            <a:extLst>
              <a:ext uri="{FF2B5EF4-FFF2-40B4-BE49-F238E27FC236}">
                <a16:creationId xmlns:a16="http://schemas.microsoft.com/office/drawing/2014/main" xmlns="" id="{C9149FF9-CE65-490E-8E4D-C8D4FAEB59FE}"/>
              </a:ext>
            </a:extLst>
          </p:cNvPr>
          <p:cNvSpPr/>
          <p:nvPr/>
        </p:nvSpPr>
        <p:spPr>
          <a:xfrm>
            <a:off x="10727746" y="6182446"/>
            <a:ext cx="95812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Options</a:t>
            </a:r>
          </a:p>
        </p:txBody>
      </p:sp>
      <p:sp>
        <p:nvSpPr>
          <p:cNvPr id="19" name="Rektangel: diagonala rundade hörn 18">
            <a:hlinkClick r:id="rId15" action="ppaction://hlinksldjump"/>
            <a:extLst>
              <a:ext uri="{FF2B5EF4-FFF2-40B4-BE49-F238E27FC236}">
                <a16:creationId xmlns:a16="http://schemas.microsoft.com/office/drawing/2014/main" xmlns="" id="{FF6817D7-2BA5-42C9-A29D-53D22C394F68}"/>
              </a:ext>
            </a:extLst>
          </p:cNvPr>
          <p:cNvSpPr/>
          <p:nvPr/>
        </p:nvSpPr>
        <p:spPr>
          <a:xfrm>
            <a:off x="4635039" y="6165194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</p:spTree>
    <p:extLst>
      <p:ext uri="{BB962C8B-B14F-4D97-AF65-F5344CB8AC3E}">
        <p14:creationId xmlns:p14="http://schemas.microsoft.com/office/powerpoint/2010/main" val="123541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atbubbla: rektangel 12">
            <a:extLst>
              <a:ext uri="{FF2B5EF4-FFF2-40B4-BE49-F238E27FC236}">
                <a16:creationId xmlns:a16="http://schemas.microsoft.com/office/drawing/2014/main" xmlns="" id="{D948050C-F1E7-4B2F-B4D5-642C4BD2CBEF}"/>
              </a:ext>
            </a:extLst>
          </p:cNvPr>
          <p:cNvSpPr/>
          <p:nvPr/>
        </p:nvSpPr>
        <p:spPr>
          <a:xfrm>
            <a:off x="697642" y="1047750"/>
            <a:ext cx="5035280" cy="3360313"/>
          </a:xfrm>
          <a:prstGeom prst="wedgeRectCallout">
            <a:avLst/>
          </a:prstGeom>
          <a:blipFill dpi="0" rotWithShape="1">
            <a:blip r:embed="rId3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55000"/>
                      </a14:imgEffect>
                    </a14:imgLayer>
                  </a14:imgProps>
                </a:ext>
              </a:extLst>
            </a:blip>
            <a:srcRect/>
            <a:stretch>
              <a:fillRect l="-16000" t="-98000" r="-25000" b="12000"/>
            </a:stretch>
          </a:blipFill>
          <a:effectLst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xmlns="" id="{E0E55551-9056-45CC-A4A0-D4796FE265E2}"/>
              </a:ext>
            </a:extLst>
          </p:cNvPr>
          <p:cNvSpPr txBox="1"/>
          <p:nvPr/>
        </p:nvSpPr>
        <p:spPr>
          <a:xfrm>
            <a:off x="805865" y="951833"/>
            <a:ext cx="4141005" cy="86177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standalone device with a powder hopper of 45-800kg, screw feeders, fan, receiver unit after the feeder, pressure monitor and control cabinets.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xmlns="" id="{FC8B8684-1350-4C95-BEBC-E16929F10DA6}"/>
              </a:ext>
            </a:extLst>
          </p:cNvPr>
          <p:cNvSpPr txBox="1"/>
          <p:nvPr/>
        </p:nvSpPr>
        <p:spPr>
          <a:xfrm>
            <a:off x="805867" y="522338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AeroWet™</a:t>
            </a:r>
            <a:endParaRPr lang="sv-SE" sz="2000" dirty="0">
              <a:solidFill>
                <a:srgbClr val="2668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xmlns="" id="{56DF73DC-F6F4-4D39-BEB2-A3E739CC19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944" y="1928515"/>
            <a:ext cx="1443639" cy="1264501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xmlns="" id="{E5D20443-F00C-44BD-9D12-09EC54C828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1" y="1939587"/>
            <a:ext cx="1976609" cy="150526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xmlns="" id="{EF68B3EA-8ED3-43DF-A205-2E5FA0F2F7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206" y="1453439"/>
            <a:ext cx="7052314" cy="3441852"/>
          </a:xfrm>
          <a:prstGeom prst="rect">
            <a:avLst/>
          </a:prstGeom>
        </p:spPr>
      </p:pic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xmlns="" id="{C88CADDC-F055-423A-8821-99E0D981F4E5}"/>
              </a:ext>
            </a:extLst>
          </p:cNvPr>
          <p:cNvSpPr/>
          <p:nvPr/>
        </p:nvSpPr>
        <p:spPr>
          <a:xfrm>
            <a:off x="596834" y="3885381"/>
            <a:ext cx="4213640" cy="2112562"/>
          </a:xfrm>
          <a:prstGeom prst="roundRect">
            <a:avLst>
              <a:gd name="adj" fmla="val 931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3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203200" sx="99000" sy="99000" algn="ctr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44450" h="12700" prst="angle"/>
            <a:contourClr>
              <a:schemeClr val="bg2">
                <a:lumMod val="90000"/>
              </a:schemeClr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171450" lvl="0" indent="-171450" defTabSz="711200">
              <a:spcAft>
                <a:spcPts val="600"/>
              </a:spcAft>
            </a:pPr>
            <a:r>
              <a:rPr lang="en-US" sz="1200" b="1" dirty="0">
                <a:ln/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Revolutionary design for a dustproof polymer dosage</a:t>
            </a:r>
            <a:r>
              <a:rPr lang="sv-SE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Fully automatic operation.</a:t>
            </a:r>
            <a:endParaRPr lang="sv-SE" sz="1000" dirty="0">
              <a:ln/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Modular construction of feeder, preparation and storage-vessels.</a:t>
            </a:r>
          </a:p>
          <a:p>
            <a:pPr marL="171450" lvl="1" indent="-171450" defTabSz="533400">
              <a:lnSpc>
                <a:spcPts val="1400"/>
              </a:lnSpc>
              <a:spcBef>
                <a:spcPct val="0"/>
              </a:spcBef>
              <a:spcAft>
                <a:spcPts val="4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Eliminates powder clogging that's normally associated with polymer </a:t>
            </a:r>
            <a:r>
              <a:rPr lang="en-US" sz="1000" dirty="0" err="1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venturi</a:t>
            </a: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system.</a:t>
            </a:r>
            <a:endParaRPr lang="sv-SE" sz="1000" dirty="0">
              <a:ln/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defTabSz="533400">
              <a:lnSpc>
                <a:spcPts val="14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 process quality with a consistent, repeated and</a:t>
            </a:r>
            <a:b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lump-free polymer solution.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xmlns="" id="{1736B41C-F371-42CF-8C33-24DAB7A8FAA7}"/>
              </a:ext>
            </a:extLst>
          </p:cNvPr>
          <p:cNvSpPr txBox="1"/>
          <p:nvPr/>
        </p:nvSpPr>
        <p:spPr>
          <a:xfrm>
            <a:off x="6011052" y="5211048"/>
            <a:ext cx="3595914" cy="86177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9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Polymer is fed from the storage hopper with a constant rate via the AeroWet™-module through an air flow, created by the blower.</a:t>
            </a:r>
          </a:p>
          <a:p>
            <a:pPr>
              <a:lnSpc>
                <a:spcPts val="1200"/>
              </a:lnSpc>
            </a:pPr>
            <a:endParaRPr lang="en-US" sz="9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en-US" sz="9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air transports the powder to the </a:t>
            </a:r>
            <a:r>
              <a:rPr lang="en-US" sz="9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PolyWet-eductor</a:t>
            </a:r>
            <a:r>
              <a:rPr lang="en-US" sz="9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where its mixed with water before it reaches the mixing tank.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xmlns="" id="{29D003AF-8B9A-4094-BBA7-F3F0E80830BE}"/>
              </a:ext>
            </a:extLst>
          </p:cNvPr>
          <p:cNvSpPr txBox="1"/>
          <p:nvPr/>
        </p:nvSpPr>
        <p:spPr>
          <a:xfrm>
            <a:off x="1152189" y="3362097"/>
            <a:ext cx="936530" cy="32316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000" b="1" dirty="0"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AeroWet</a:t>
            </a:r>
            <a:r>
              <a:rPr lang="en-US" sz="1000" dirty="0"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™</a:t>
            </a:r>
            <a:endParaRPr lang="en-US" sz="1000" b="1" dirty="0">
              <a:solidFill>
                <a:srgbClr val="1E61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xmlns="" id="{E0FDBAE1-7133-4D64-BD18-35D55E48EACD}"/>
              </a:ext>
            </a:extLst>
          </p:cNvPr>
          <p:cNvSpPr txBox="1"/>
          <p:nvPr/>
        </p:nvSpPr>
        <p:spPr>
          <a:xfrm>
            <a:off x="2799498" y="3068101"/>
            <a:ext cx="1821204" cy="60785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Aft>
                <a:spcPts val="300"/>
              </a:spcAft>
            </a:pPr>
            <a:r>
              <a:rPr lang="en-US" sz="1000" b="1" dirty="0"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Heating mat for AeroWet</a:t>
            </a:r>
            <a:r>
              <a:rPr lang="en-US" sz="1000" dirty="0"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™</a:t>
            </a:r>
          </a:p>
          <a:p>
            <a:r>
              <a:rPr lang="en-US" sz="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Prevents moisture and lumps in powder polymer</a:t>
            </a:r>
          </a:p>
        </p:txBody>
      </p:sp>
      <p:sp>
        <p:nvSpPr>
          <p:cNvPr id="18" name="Rektangel: diagonala rundade hörn 17">
            <a:hlinkClick r:id="rId8" action="ppaction://hlinksldjump"/>
            <a:extLst>
              <a:ext uri="{FF2B5EF4-FFF2-40B4-BE49-F238E27FC236}">
                <a16:creationId xmlns:a16="http://schemas.microsoft.com/office/drawing/2014/main" xmlns="" id="{6B874289-68D3-40FE-A3E8-D4DC0229248E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20" name="Rektangel: diagonala rundade hörn 19">
            <a:hlinkClick r:id="rId9" action="ppaction://hlinksldjump"/>
            <a:extLst>
              <a:ext uri="{FF2B5EF4-FFF2-40B4-BE49-F238E27FC236}">
                <a16:creationId xmlns:a16="http://schemas.microsoft.com/office/drawing/2014/main" xmlns="" id="{C86038F6-A5DE-493A-97AC-16FA0CA26CDF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21" name="Rektangel: diagonala rundade hörn 2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822CA35-EEDE-4AAA-B6CE-7C54BC17D326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22" name="Rektangel: rundade hörn 2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51CB5DE5-CE89-4E3C-80E8-85868AE1C4D2}"/>
              </a:ext>
            </a:extLst>
          </p:cNvPr>
          <p:cNvSpPr/>
          <p:nvPr/>
        </p:nvSpPr>
        <p:spPr>
          <a:xfrm>
            <a:off x="8920303" y="6191957"/>
            <a:ext cx="1440011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Polymer options</a:t>
            </a:r>
          </a:p>
        </p:txBody>
      </p:sp>
      <p:sp>
        <p:nvSpPr>
          <p:cNvPr id="23" name="Rektangel: rundade hörn 22">
            <a:extLst>
              <a:ext uri="{FF2B5EF4-FFF2-40B4-BE49-F238E27FC236}">
                <a16:creationId xmlns:a16="http://schemas.microsoft.com/office/drawing/2014/main" xmlns="" id="{58AEFBB3-B38A-4E37-B171-8503EF1EDF8B}"/>
              </a:ext>
            </a:extLst>
          </p:cNvPr>
          <p:cNvSpPr/>
          <p:nvPr/>
        </p:nvSpPr>
        <p:spPr>
          <a:xfrm>
            <a:off x="10514389" y="6191957"/>
            <a:ext cx="1154905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lödesschema: Alternativ process 23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56B10990-17AD-4B1F-BAB7-F623A75BC11D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25" name="Bild 24" descr="Hem">
            <a:hlinkClick r:id="rId12" action="ppaction://hlinksldjump"/>
            <a:extLst>
              <a:ext uri="{FF2B5EF4-FFF2-40B4-BE49-F238E27FC236}">
                <a16:creationId xmlns:a16="http://schemas.microsoft.com/office/drawing/2014/main" xmlns="" id="{7BDC6BCC-941D-45FA-8FD1-D608B64658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342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atbubbla: rektangel 32">
            <a:extLst>
              <a:ext uri="{FF2B5EF4-FFF2-40B4-BE49-F238E27FC236}">
                <a16:creationId xmlns:a16="http://schemas.microsoft.com/office/drawing/2014/main" xmlns="" id="{0ED91D50-8465-43AC-88D8-2DDA50797B7D}"/>
              </a:ext>
            </a:extLst>
          </p:cNvPr>
          <p:cNvSpPr/>
          <p:nvPr/>
        </p:nvSpPr>
        <p:spPr>
          <a:xfrm>
            <a:off x="815732" y="356856"/>
            <a:ext cx="5925588" cy="3503175"/>
          </a:xfrm>
          <a:prstGeom prst="wedgeRectCallout">
            <a:avLst/>
          </a:prstGeom>
          <a:blipFill dpi="0" rotWithShape="1">
            <a:blip r:embed="rId3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t="-31000" b="-31000"/>
            </a:stretch>
          </a:blipFill>
          <a:effectLst>
            <a:reflection endPos="39000" dist="50800" dir="5400000" sy="-100000" algn="bl" rotWithShape="0"/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xmlns="" id="{E0E55551-9056-45CC-A4A0-D4796FE265E2}"/>
              </a:ext>
            </a:extLst>
          </p:cNvPr>
          <p:cNvSpPr txBox="1"/>
          <p:nvPr/>
        </p:nvSpPr>
        <p:spPr>
          <a:xfrm>
            <a:off x="1210188" y="1229259"/>
            <a:ext cx="4433528" cy="553998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Sludge sled is used with Thickeners model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SBT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increased DS-content.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xmlns="" id="{FC8B8684-1350-4C95-BEBC-E16929F10DA6}"/>
              </a:ext>
            </a:extLst>
          </p:cNvPr>
          <p:cNvSpPr txBox="1"/>
          <p:nvPr/>
        </p:nvSpPr>
        <p:spPr>
          <a:xfrm>
            <a:off x="1204291" y="672009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Sludge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sled</a:t>
            </a:r>
            <a:endParaRPr lang="sv-SE" sz="2000" dirty="0">
              <a:solidFill>
                <a:srgbClr val="2668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ruta 54">
            <a:extLst>
              <a:ext uri="{FF2B5EF4-FFF2-40B4-BE49-F238E27FC236}">
                <a16:creationId xmlns:a16="http://schemas.microsoft.com/office/drawing/2014/main" xmlns="" id="{363199FD-0C84-4161-9253-53645EEB93A1}"/>
              </a:ext>
            </a:extLst>
          </p:cNvPr>
          <p:cNvSpPr txBox="1"/>
          <p:nvPr/>
        </p:nvSpPr>
        <p:spPr>
          <a:xfrm>
            <a:off x="1204291" y="2008205"/>
            <a:ext cx="5015726" cy="32316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also be used on other Belt Thickener models than ours.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xmlns="" id="{25D66604-63EA-4540-A1AE-67147A630D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282" y="1762553"/>
            <a:ext cx="4745200" cy="4250344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xmlns="" id="{1D98EAFF-01AD-4BFB-9585-5F6F8C18E4BC}"/>
              </a:ext>
            </a:extLst>
          </p:cNvPr>
          <p:cNvGrpSpPr/>
          <p:nvPr/>
        </p:nvGrpSpPr>
        <p:grpSpPr>
          <a:xfrm>
            <a:off x="1200460" y="2792082"/>
            <a:ext cx="4896728" cy="2658324"/>
            <a:chOff x="6836971" y="2796499"/>
            <a:chExt cx="4896728" cy="2658324"/>
          </a:xfrm>
        </p:grpSpPr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xmlns="" id="{170043B6-01A6-412C-ADBE-59777F64E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2866" y="3044496"/>
              <a:ext cx="3394827" cy="2410327"/>
            </a:xfrm>
            <a:prstGeom prst="rect">
              <a:avLst/>
            </a:prstGeom>
          </p:spPr>
        </p:pic>
        <p:cxnSp>
          <p:nvCxnSpPr>
            <p:cNvPr id="12" name="Rak koppling 11">
              <a:extLst>
                <a:ext uri="{FF2B5EF4-FFF2-40B4-BE49-F238E27FC236}">
                  <a16:creationId xmlns:a16="http://schemas.microsoft.com/office/drawing/2014/main" xmlns="" id="{77401495-F8BB-47CE-B5D3-849BA870B8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02245" y="4717573"/>
              <a:ext cx="419098" cy="50800"/>
            </a:xfrm>
            <a:prstGeom prst="line">
              <a:avLst/>
            </a:prstGeom>
            <a:ln w="12700" cap="flat">
              <a:solidFill>
                <a:srgbClr val="C00000"/>
              </a:solidFill>
              <a:headEnd type="none" w="med" len="med"/>
              <a:tailEnd type="triangle" w="med" len="med"/>
            </a:ln>
            <a:effectLst>
              <a:outerShdw blurRad="12700" sx="102000" sy="102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ak koppling 20">
              <a:extLst>
                <a:ext uri="{FF2B5EF4-FFF2-40B4-BE49-F238E27FC236}">
                  <a16:creationId xmlns:a16="http://schemas.microsoft.com/office/drawing/2014/main" xmlns="" id="{FDE1CAC6-F19E-48F6-8EAF-B1E08CAC4E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33397" y="4574092"/>
              <a:ext cx="253073" cy="315367"/>
            </a:xfrm>
            <a:prstGeom prst="line">
              <a:avLst/>
            </a:prstGeom>
            <a:ln w="12700" cap="flat">
              <a:solidFill>
                <a:srgbClr val="C00000"/>
              </a:solidFill>
              <a:headEnd type="none" w="med" len="med"/>
              <a:tailEnd type="triangle" w="med" len="med"/>
            </a:ln>
            <a:effectLst>
              <a:outerShdw blurRad="12700" sx="102000" sy="102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ak koppling 23">
              <a:extLst>
                <a:ext uri="{FF2B5EF4-FFF2-40B4-BE49-F238E27FC236}">
                  <a16:creationId xmlns:a16="http://schemas.microsoft.com/office/drawing/2014/main" xmlns="" id="{9DB936DD-8348-4B9F-82FD-0F7000E84048}"/>
                </a:ext>
              </a:extLst>
            </p:cNvPr>
            <p:cNvCxnSpPr>
              <a:cxnSpLocks/>
            </p:cNvCxnSpPr>
            <p:nvPr/>
          </p:nvCxnSpPr>
          <p:spPr>
            <a:xfrm>
              <a:off x="8395380" y="3769906"/>
              <a:ext cx="185406" cy="0"/>
            </a:xfrm>
            <a:prstGeom prst="line">
              <a:avLst/>
            </a:prstGeom>
            <a:ln w="12700" cap="flat">
              <a:solidFill>
                <a:srgbClr val="C00000"/>
              </a:solidFill>
              <a:headEnd type="none" w="med" len="med"/>
              <a:tailEnd type="triangle" w="med" len="med"/>
            </a:ln>
            <a:effectLst>
              <a:outerShdw blurRad="12700" sx="102000" sy="102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ruta 33">
              <a:extLst>
                <a:ext uri="{FF2B5EF4-FFF2-40B4-BE49-F238E27FC236}">
                  <a16:creationId xmlns:a16="http://schemas.microsoft.com/office/drawing/2014/main" xmlns="" id="{1F4AF146-2B9F-4FC9-BEA5-A12EA514329C}"/>
                </a:ext>
              </a:extLst>
            </p:cNvPr>
            <p:cNvSpPr txBox="1"/>
            <p:nvPr/>
          </p:nvSpPr>
          <p:spPr>
            <a:xfrm>
              <a:off x="7954046" y="3650004"/>
              <a:ext cx="51278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Spring</a:t>
              </a:r>
            </a:p>
          </p:txBody>
        </p:sp>
        <p:cxnSp>
          <p:nvCxnSpPr>
            <p:cNvPr id="36" name="Rak koppling 35">
              <a:extLst>
                <a:ext uri="{FF2B5EF4-FFF2-40B4-BE49-F238E27FC236}">
                  <a16:creationId xmlns:a16="http://schemas.microsoft.com/office/drawing/2014/main" xmlns="" id="{53F90C2B-227D-49C2-87A3-9633EB75A1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80119" y="4071840"/>
              <a:ext cx="424641" cy="1"/>
            </a:xfrm>
            <a:prstGeom prst="line">
              <a:avLst/>
            </a:prstGeom>
            <a:ln w="12700" cap="flat">
              <a:solidFill>
                <a:srgbClr val="C00000"/>
              </a:solidFill>
              <a:headEnd type="none" w="med" len="med"/>
              <a:tailEnd type="triangle" w="med" len="med"/>
            </a:ln>
            <a:effectLst>
              <a:outerShdw blurRad="12700" sx="102000" sy="102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ruta 41">
              <a:extLst>
                <a:ext uri="{FF2B5EF4-FFF2-40B4-BE49-F238E27FC236}">
                  <a16:creationId xmlns:a16="http://schemas.microsoft.com/office/drawing/2014/main" xmlns="" id="{7606A310-49D4-43BD-996C-D9B52D4B69F2}"/>
                </a:ext>
              </a:extLst>
            </p:cNvPr>
            <p:cNvSpPr txBox="1"/>
            <p:nvPr/>
          </p:nvSpPr>
          <p:spPr>
            <a:xfrm>
              <a:off x="10606255" y="4483538"/>
              <a:ext cx="1127444" cy="610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sz="800" b="1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Adjustable height track, Sled</a:t>
              </a:r>
            </a:p>
            <a:p>
              <a:pPr algn="ctr"/>
              <a:r>
                <a:rPr lang="en-US" sz="8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(Up = Lower DS)</a:t>
              </a:r>
            </a:p>
            <a:p>
              <a:pPr algn="ctr"/>
              <a:r>
                <a:rPr lang="en-US" sz="8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(Down = </a:t>
              </a:r>
              <a:r>
                <a:rPr lang="en-US" sz="800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Highter</a:t>
              </a:r>
              <a:r>
                <a:rPr lang="en-US" sz="8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DS)</a:t>
              </a:r>
            </a:p>
          </p:txBody>
        </p:sp>
        <p:cxnSp>
          <p:nvCxnSpPr>
            <p:cNvPr id="46" name="Rak koppling 45">
              <a:extLst>
                <a:ext uri="{FF2B5EF4-FFF2-40B4-BE49-F238E27FC236}">
                  <a16:creationId xmlns:a16="http://schemas.microsoft.com/office/drawing/2014/main" xmlns="" id="{DCAB22F8-A095-4253-B2CF-D8F1A07DEC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0000" y="4171974"/>
              <a:ext cx="300851" cy="38076"/>
            </a:xfrm>
            <a:prstGeom prst="line">
              <a:avLst/>
            </a:prstGeom>
            <a:ln w="12700" cap="flat">
              <a:solidFill>
                <a:srgbClr val="C00000"/>
              </a:solidFill>
              <a:headEnd type="none" w="med" len="med"/>
              <a:tailEnd type="triangle" w="med" len="med"/>
            </a:ln>
            <a:effectLst>
              <a:outerShdw blurRad="12700" sx="102000" sy="102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ruta 46">
              <a:extLst>
                <a:ext uri="{FF2B5EF4-FFF2-40B4-BE49-F238E27FC236}">
                  <a16:creationId xmlns:a16="http://schemas.microsoft.com/office/drawing/2014/main" xmlns="" id="{D07BA03B-F950-4F90-8BC3-63451A865B81}"/>
                </a:ext>
              </a:extLst>
            </p:cNvPr>
            <p:cNvSpPr txBox="1"/>
            <p:nvPr/>
          </p:nvSpPr>
          <p:spPr>
            <a:xfrm>
              <a:off x="6836971" y="4104290"/>
              <a:ext cx="94608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Threaded rod</a:t>
              </a:r>
            </a:p>
          </p:txBody>
        </p:sp>
        <p:sp>
          <p:nvSpPr>
            <p:cNvPr id="52" name="textruta 51">
              <a:extLst>
                <a:ext uri="{FF2B5EF4-FFF2-40B4-BE49-F238E27FC236}">
                  <a16:creationId xmlns:a16="http://schemas.microsoft.com/office/drawing/2014/main" xmlns="" id="{3DF990D7-AAA7-4F1A-A06B-B282B6E8CA10}"/>
                </a:ext>
              </a:extLst>
            </p:cNvPr>
            <p:cNvSpPr txBox="1"/>
            <p:nvPr/>
          </p:nvSpPr>
          <p:spPr>
            <a:xfrm>
              <a:off x="9788365" y="4860681"/>
              <a:ext cx="7002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Lower bushing</a:t>
              </a:r>
            </a:p>
          </p:txBody>
        </p:sp>
        <p:sp>
          <p:nvSpPr>
            <p:cNvPr id="53" name="textruta 52">
              <a:extLst>
                <a:ext uri="{FF2B5EF4-FFF2-40B4-BE49-F238E27FC236}">
                  <a16:creationId xmlns:a16="http://schemas.microsoft.com/office/drawing/2014/main" xmlns="" id="{B7E2F040-76D5-41AE-BFA1-71C58734FCF4}"/>
                </a:ext>
              </a:extLst>
            </p:cNvPr>
            <p:cNvSpPr txBox="1"/>
            <p:nvPr/>
          </p:nvSpPr>
          <p:spPr>
            <a:xfrm>
              <a:off x="10180757" y="3913767"/>
              <a:ext cx="6252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Upper bushing</a:t>
              </a:r>
            </a:p>
          </p:txBody>
        </p:sp>
        <p:sp>
          <p:nvSpPr>
            <p:cNvPr id="29" name="textruta 28">
              <a:extLst>
                <a:ext uri="{FF2B5EF4-FFF2-40B4-BE49-F238E27FC236}">
                  <a16:creationId xmlns:a16="http://schemas.microsoft.com/office/drawing/2014/main" xmlns="" id="{216B2A6A-F6CC-450F-9FDB-359714304E1D}"/>
                </a:ext>
              </a:extLst>
            </p:cNvPr>
            <p:cNvSpPr txBox="1"/>
            <p:nvPr/>
          </p:nvSpPr>
          <p:spPr>
            <a:xfrm>
              <a:off x="8083482" y="2796499"/>
              <a:ext cx="17764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err="1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Screwable</a:t>
              </a:r>
              <a:r>
                <a:rPr lang="en-US" sz="800" b="1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nut</a:t>
              </a:r>
            </a:p>
            <a:p>
              <a:pPr algn="ctr"/>
              <a:r>
                <a:rPr lang="en-US" sz="800" dirty="0">
                  <a:ln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(tighten for lower DS-content)</a:t>
              </a:r>
            </a:p>
          </p:txBody>
        </p:sp>
        <p:cxnSp>
          <p:nvCxnSpPr>
            <p:cNvPr id="30" name="Rak koppling 29">
              <a:extLst>
                <a:ext uri="{FF2B5EF4-FFF2-40B4-BE49-F238E27FC236}">
                  <a16:creationId xmlns:a16="http://schemas.microsoft.com/office/drawing/2014/main" xmlns="" id="{CB0469B7-963B-45E6-914E-4F792C063F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22506" y="3111500"/>
              <a:ext cx="254794" cy="281781"/>
            </a:xfrm>
            <a:prstGeom prst="line">
              <a:avLst/>
            </a:prstGeom>
            <a:ln w="12700" cap="flat">
              <a:solidFill>
                <a:srgbClr val="C00000"/>
              </a:solidFill>
              <a:headEnd type="none" w="med" len="med"/>
              <a:tailEnd type="triangle" w="med" len="med"/>
            </a:ln>
            <a:effectLst>
              <a:outerShdw blurRad="12700" sx="102000" sy="102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ktangel: diagonala rundade hörn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9CE349F1-C1D1-4EAE-A98F-47A079536E3B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25" name="Rektangel: diagonala rundade hörn 24">
            <a:hlinkClick r:id="rId8" action="ppaction://hlinksldjump"/>
            <a:extLst>
              <a:ext uri="{FF2B5EF4-FFF2-40B4-BE49-F238E27FC236}">
                <a16:creationId xmlns:a16="http://schemas.microsoft.com/office/drawing/2014/main" xmlns="" id="{9DAE1A4F-459C-418D-9967-7DC40F3C10B1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26" name="Rektangel: diagonala rundade hörn 25">
            <a:hlinkClick r:id="rId9" action="ppaction://hlinksldjump"/>
            <a:extLst>
              <a:ext uri="{FF2B5EF4-FFF2-40B4-BE49-F238E27FC236}">
                <a16:creationId xmlns:a16="http://schemas.microsoft.com/office/drawing/2014/main" xmlns="" id="{4871766E-BC15-4A49-9B4C-05387CB7BF58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27" name="Rektangel: rundade hörn 2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D9F677C-878C-40C2-A228-8FCCB0F8281F}"/>
              </a:ext>
            </a:extLst>
          </p:cNvPr>
          <p:cNvSpPr/>
          <p:nvPr/>
        </p:nvSpPr>
        <p:spPr>
          <a:xfrm>
            <a:off x="8807571" y="6191957"/>
            <a:ext cx="1552744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Thickener</a:t>
            </a:r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options</a:t>
            </a:r>
          </a:p>
        </p:txBody>
      </p:sp>
      <p:sp>
        <p:nvSpPr>
          <p:cNvPr id="28" name="Rektangel: rundade hörn 27">
            <a:extLst>
              <a:ext uri="{FF2B5EF4-FFF2-40B4-BE49-F238E27FC236}">
                <a16:creationId xmlns:a16="http://schemas.microsoft.com/office/drawing/2014/main" xmlns="" id="{095B1F13-8876-4346-897E-990DC10981D6}"/>
              </a:ext>
            </a:extLst>
          </p:cNvPr>
          <p:cNvSpPr/>
          <p:nvPr/>
        </p:nvSpPr>
        <p:spPr>
          <a:xfrm>
            <a:off x="10514389" y="6191957"/>
            <a:ext cx="1154905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lödesschema: Alternativ process 30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E2D6B3CC-7067-4221-A332-C254C100021E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32" name="Bild 31" descr="Hem">
            <a:hlinkClick r:id="rId11" action="ppaction://hlinksldjump"/>
            <a:extLst>
              <a:ext uri="{FF2B5EF4-FFF2-40B4-BE49-F238E27FC236}">
                <a16:creationId xmlns:a16="http://schemas.microsoft.com/office/drawing/2014/main" xmlns="" id="{14BDF4F8-FA77-4E5B-AB02-41D31ED3A7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734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ratbubbla: rektangel 35">
            <a:extLst>
              <a:ext uri="{FF2B5EF4-FFF2-40B4-BE49-F238E27FC236}">
                <a16:creationId xmlns:a16="http://schemas.microsoft.com/office/drawing/2014/main" xmlns="" id="{C4DB19F5-1445-4F6E-AF58-8F8AC1B9538F}"/>
              </a:ext>
            </a:extLst>
          </p:cNvPr>
          <p:cNvSpPr/>
          <p:nvPr/>
        </p:nvSpPr>
        <p:spPr>
          <a:xfrm>
            <a:off x="815732" y="356856"/>
            <a:ext cx="5925588" cy="3503175"/>
          </a:xfrm>
          <a:prstGeom prst="wedgeRectCallout">
            <a:avLst/>
          </a:prstGeom>
          <a:blipFill dpi="0" rotWithShape="1">
            <a:blip r:embed="rId3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t="-31000" b="-31000"/>
            </a:stretch>
          </a:blipFill>
          <a:effectLst>
            <a:reflection endPos="39000" dist="50800" dir="5400000" sy="-100000" algn="bl" rotWithShape="0"/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xmlns="" id="{FC8B8684-1350-4C95-BEBC-E16929F10DA6}"/>
              </a:ext>
            </a:extLst>
          </p:cNvPr>
          <p:cNvSpPr txBox="1"/>
          <p:nvPr/>
        </p:nvSpPr>
        <p:spPr>
          <a:xfrm>
            <a:off x="815731" y="778947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Polymer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Flange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Divisive</a:t>
            </a:r>
            <a:endParaRPr lang="sv-SE" sz="2000" dirty="0">
              <a:solidFill>
                <a:srgbClr val="2668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xmlns="" id="{C64D7DB2-70AB-43F3-A2FC-9C05DB735EAB}"/>
              </a:ext>
            </a:extLst>
          </p:cNvPr>
          <p:cNvSpPr txBox="1"/>
          <p:nvPr/>
        </p:nvSpPr>
        <p:spPr>
          <a:xfrm>
            <a:off x="815731" y="1447860"/>
            <a:ext cx="5015726" cy="76796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KICAB polymer flange with associated polymer divisive</a:t>
            </a:r>
          </a:p>
          <a:p>
            <a:pPr>
              <a:lnSpc>
                <a:spcPts val="1800"/>
              </a:lnSpc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consistent and effective mixture of the polymer in the</a:t>
            </a:r>
          </a:p>
          <a:p>
            <a:pPr>
              <a:lnSpc>
                <a:spcPts val="1800"/>
              </a:lnSpc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streaming media pipeline construction.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xmlns="" id="{4BD13E28-D196-46A2-95AC-C62C94D339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82" y="2696914"/>
            <a:ext cx="2741990" cy="2087340"/>
          </a:xfrm>
          <a:prstGeom prst="rect">
            <a:avLst/>
          </a:prstGeom>
        </p:spPr>
      </p:pic>
      <p:sp>
        <p:nvSpPr>
          <p:cNvPr id="31" name="textruta 30">
            <a:extLst>
              <a:ext uri="{FF2B5EF4-FFF2-40B4-BE49-F238E27FC236}">
                <a16:creationId xmlns:a16="http://schemas.microsoft.com/office/drawing/2014/main" xmlns="" id="{0FCF1DEF-6A76-4638-A60C-5D55DE19E13E}"/>
              </a:ext>
            </a:extLst>
          </p:cNvPr>
          <p:cNvSpPr txBox="1"/>
          <p:nvPr/>
        </p:nvSpPr>
        <p:spPr>
          <a:xfrm>
            <a:off x="815731" y="5224299"/>
            <a:ext cx="3354353" cy="553998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KICAB polymer flange and divisive are usually used just before KICAB sludge mixer.</a:t>
            </a:r>
          </a:p>
        </p:txBody>
      </p:sp>
      <p:graphicFrame>
        <p:nvGraphicFramePr>
          <p:cNvPr id="32" name="Tabell 31">
            <a:extLst>
              <a:ext uri="{FF2B5EF4-FFF2-40B4-BE49-F238E27FC236}">
                <a16:creationId xmlns:a16="http://schemas.microsoft.com/office/drawing/2014/main" xmlns="" id="{3E293A4F-888C-4900-9852-D0E8EB61B4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882255"/>
              </p:ext>
            </p:extLst>
          </p:nvPr>
        </p:nvGraphicFramePr>
        <p:xfrm>
          <a:off x="7391847" y="3918004"/>
          <a:ext cx="4200388" cy="1885836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1132722">
                  <a:extLst>
                    <a:ext uri="{9D8B030D-6E8A-4147-A177-3AD203B41FA5}">
                      <a16:colId xmlns:a16="http://schemas.microsoft.com/office/drawing/2014/main" xmlns="" val="321858320"/>
                    </a:ext>
                  </a:extLst>
                </a:gridCol>
                <a:gridCol w="560439">
                  <a:extLst>
                    <a:ext uri="{9D8B030D-6E8A-4147-A177-3AD203B41FA5}">
                      <a16:colId xmlns:a16="http://schemas.microsoft.com/office/drawing/2014/main" xmlns="" val="3710449241"/>
                    </a:ext>
                  </a:extLst>
                </a:gridCol>
                <a:gridCol w="501445">
                  <a:extLst>
                    <a:ext uri="{9D8B030D-6E8A-4147-A177-3AD203B41FA5}">
                      <a16:colId xmlns:a16="http://schemas.microsoft.com/office/drawing/2014/main" xmlns="" val="1216570289"/>
                    </a:ext>
                  </a:extLst>
                </a:gridCol>
                <a:gridCol w="530942">
                  <a:extLst>
                    <a:ext uri="{9D8B030D-6E8A-4147-A177-3AD203B41FA5}">
                      <a16:colId xmlns:a16="http://schemas.microsoft.com/office/drawing/2014/main" xmlns="" val="3552351368"/>
                    </a:ext>
                  </a:extLst>
                </a:gridCol>
                <a:gridCol w="452284">
                  <a:extLst>
                    <a:ext uri="{9D8B030D-6E8A-4147-A177-3AD203B41FA5}">
                      <a16:colId xmlns:a16="http://schemas.microsoft.com/office/drawing/2014/main" xmlns="" val="1664626975"/>
                    </a:ext>
                  </a:extLst>
                </a:gridCol>
                <a:gridCol w="491613">
                  <a:extLst>
                    <a:ext uri="{9D8B030D-6E8A-4147-A177-3AD203B41FA5}">
                      <a16:colId xmlns:a16="http://schemas.microsoft.com/office/drawing/2014/main" xmlns="" val="4106777537"/>
                    </a:ext>
                  </a:extLst>
                </a:gridCol>
                <a:gridCol w="530943">
                  <a:extLst>
                    <a:ext uri="{9D8B030D-6E8A-4147-A177-3AD203B41FA5}">
                      <a16:colId xmlns:a16="http://schemas.microsoft.com/office/drawing/2014/main" xmlns="" val="1938660524"/>
                    </a:ext>
                  </a:extLst>
                </a:gridCol>
              </a:tblGrid>
              <a:tr h="271666">
                <a:tc>
                  <a:txBody>
                    <a:bodyPr/>
                    <a:lstStyle/>
                    <a:p>
                      <a:r>
                        <a:rPr lang="sv-SE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Polymer </a:t>
                      </a:r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flange</a:t>
                      </a:r>
                      <a:endParaRPr lang="sv-SE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</a:t>
                      </a:r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sv-SE" sz="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A2</a:t>
                      </a:r>
                      <a:endParaRPr kumimoji="0" lang="sv-SE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7258677"/>
                  </a:ext>
                </a:extLst>
              </a:tr>
              <a:tr h="244996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18x4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02174342"/>
                  </a:ext>
                </a:extLst>
              </a:tr>
              <a:tr h="193154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18x4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08567876"/>
                  </a:ext>
                </a:extLst>
              </a:tr>
              <a:tr h="2179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18x8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1834509"/>
                  </a:ext>
                </a:extLst>
              </a:tr>
              <a:tr h="2179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18x8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5646048"/>
                  </a:ext>
                </a:extLst>
              </a:tr>
              <a:tr h="2179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DN125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22x8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905033533"/>
                  </a:ext>
                </a:extLst>
              </a:tr>
              <a:tr h="2179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22x8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19110464"/>
                  </a:ext>
                </a:extLst>
              </a:tr>
            </a:tbl>
          </a:graphicData>
        </a:graphic>
      </p:graphicFrame>
      <p:grpSp>
        <p:nvGrpSpPr>
          <p:cNvPr id="4" name="Grupp 3">
            <a:extLst>
              <a:ext uri="{FF2B5EF4-FFF2-40B4-BE49-F238E27FC236}">
                <a16:creationId xmlns:a16="http://schemas.microsoft.com/office/drawing/2014/main" xmlns="" id="{678E7C6E-21A3-4699-A351-0019D543D1C0}"/>
              </a:ext>
            </a:extLst>
          </p:cNvPr>
          <p:cNvGrpSpPr/>
          <p:nvPr/>
        </p:nvGrpSpPr>
        <p:grpSpPr>
          <a:xfrm>
            <a:off x="4777426" y="4273491"/>
            <a:ext cx="1618800" cy="1533817"/>
            <a:chOff x="6377121" y="1941312"/>
            <a:chExt cx="1618800" cy="1533817"/>
          </a:xfrm>
        </p:grpSpPr>
        <p:pic>
          <p:nvPicPr>
            <p:cNvPr id="27" name="Bildobjekt 26">
              <a:extLst>
                <a:ext uri="{FF2B5EF4-FFF2-40B4-BE49-F238E27FC236}">
                  <a16:creationId xmlns:a16="http://schemas.microsoft.com/office/drawing/2014/main" xmlns="" id="{B6EBFC5E-7611-4F3F-A398-92A297509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121" y="1941312"/>
              <a:ext cx="1618800" cy="1210652"/>
            </a:xfrm>
            <a:prstGeom prst="rect">
              <a:avLst/>
            </a:prstGeom>
          </p:spPr>
        </p:pic>
        <p:sp>
          <p:nvSpPr>
            <p:cNvPr id="38" name="textruta 37">
              <a:extLst>
                <a:ext uri="{FF2B5EF4-FFF2-40B4-BE49-F238E27FC236}">
                  <a16:creationId xmlns:a16="http://schemas.microsoft.com/office/drawing/2014/main" xmlns="" id="{4985713C-D1D4-4889-865A-1F80A9335AB7}"/>
                </a:ext>
              </a:extLst>
            </p:cNvPr>
            <p:cNvSpPr txBox="1"/>
            <p:nvPr/>
          </p:nvSpPr>
          <p:spPr>
            <a:xfrm>
              <a:off x="6679971" y="3151964"/>
              <a:ext cx="1189276" cy="323165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1000" b="1" dirty="0">
                  <a:solidFill>
                    <a:srgbClr val="1E61A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Polymer flange</a:t>
              </a:r>
            </a:p>
          </p:txBody>
        </p:sp>
      </p:grpSp>
      <p:pic>
        <p:nvPicPr>
          <p:cNvPr id="7" name="Bildobjekt 6">
            <a:extLst>
              <a:ext uri="{FF2B5EF4-FFF2-40B4-BE49-F238E27FC236}">
                <a16:creationId xmlns:a16="http://schemas.microsoft.com/office/drawing/2014/main" xmlns="" id="{70C159B9-E5CA-4ABD-BA59-C6B5AE9128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125" y="1828184"/>
            <a:ext cx="1826918" cy="1782261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xmlns="" id="{49BD8600-F432-4006-A909-973340C88C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31" y="3086316"/>
            <a:ext cx="1624619" cy="407631"/>
          </a:xfrm>
          <a:prstGeom prst="rect">
            <a:avLst/>
          </a:prstGeom>
        </p:spPr>
      </p:pic>
      <p:grpSp>
        <p:nvGrpSpPr>
          <p:cNvPr id="2" name="Grupp 1">
            <a:extLst>
              <a:ext uri="{FF2B5EF4-FFF2-40B4-BE49-F238E27FC236}">
                <a16:creationId xmlns:a16="http://schemas.microsoft.com/office/drawing/2014/main" xmlns="" id="{47CD08DD-E872-4BBE-BDBD-789D38F5D540}"/>
              </a:ext>
            </a:extLst>
          </p:cNvPr>
          <p:cNvGrpSpPr/>
          <p:nvPr/>
        </p:nvGrpSpPr>
        <p:grpSpPr>
          <a:xfrm>
            <a:off x="4316553" y="2623819"/>
            <a:ext cx="2841482" cy="1092878"/>
            <a:chOff x="8860941" y="1954743"/>
            <a:chExt cx="2841482" cy="1092878"/>
          </a:xfrm>
        </p:grpSpPr>
        <p:pic>
          <p:nvPicPr>
            <p:cNvPr id="26" name="Bildobjekt 25">
              <a:extLst>
                <a:ext uri="{FF2B5EF4-FFF2-40B4-BE49-F238E27FC236}">
                  <a16:creationId xmlns:a16="http://schemas.microsoft.com/office/drawing/2014/main" xmlns="" id="{611D5D43-47FC-40C9-94E2-B4C1D15CC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8621">
              <a:off x="8860941" y="2128801"/>
              <a:ext cx="2180250" cy="918820"/>
            </a:xfrm>
            <a:prstGeom prst="rect">
              <a:avLst/>
            </a:prstGeom>
          </p:spPr>
        </p:pic>
        <p:cxnSp>
          <p:nvCxnSpPr>
            <p:cNvPr id="35" name="Rak pilkoppling 34">
              <a:extLst>
                <a:ext uri="{FF2B5EF4-FFF2-40B4-BE49-F238E27FC236}">
                  <a16:creationId xmlns:a16="http://schemas.microsoft.com/office/drawing/2014/main" xmlns="" id="{41969087-B70D-4D58-A000-74EE48BE8C0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968113" y="2166539"/>
              <a:ext cx="256052" cy="150218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Rak pilkoppling 36">
              <a:extLst>
                <a:ext uri="{FF2B5EF4-FFF2-40B4-BE49-F238E27FC236}">
                  <a16:creationId xmlns:a16="http://schemas.microsoft.com/office/drawing/2014/main" xmlns="" id="{D74D3016-BE69-40EC-84E2-54D283ECFD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24151" y="2673109"/>
              <a:ext cx="246082" cy="159346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headEnd type="none" w="lg" len="med"/>
              <a:tailEnd type="triangle" w="med" len="med"/>
            </a:ln>
            <a:effectLst>
              <a:outerShdw blurRad="127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ruta 38">
              <a:extLst>
                <a:ext uri="{FF2B5EF4-FFF2-40B4-BE49-F238E27FC236}">
                  <a16:creationId xmlns:a16="http://schemas.microsoft.com/office/drawing/2014/main" xmlns="" id="{310D8E11-3C7D-4896-B826-37FE221417F1}"/>
                </a:ext>
              </a:extLst>
            </p:cNvPr>
            <p:cNvSpPr txBox="1"/>
            <p:nvPr/>
          </p:nvSpPr>
          <p:spPr>
            <a:xfrm>
              <a:off x="8880996" y="1954743"/>
              <a:ext cx="1278438" cy="323165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1000" b="1" dirty="0">
                  <a:solidFill>
                    <a:srgbClr val="1E61A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Polymer divisive</a:t>
              </a:r>
            </a:p>
          </p:txBody>
        </p:sp>
        <p:sp>
          <p:nvSpPr>
            <p:cNvPr id="44" name="textruta 43">
              <a:extLst>
                <a:ext uri="{FF2B5EF4-FFF2-40B4-BE49-F238E27FC236}">
                  <a16:creationId xmlns:a16="http://schemas.microsoft.com/office/drawing/2014/main" xmlns="" id="{851A26ED-6F4D-4833-BCC0-2B59D128B8B4}"/>
                </a:ext>
              </a:extLst>
            </p:cNvPr>
            <p:cNvSpPr txBox="1"/>
            <p:nvPr/>
          </p:nvSpPr>
          <p:spPr>
            <a:xfrm>
              <a:off x="10802858" y="2718323"/>
              <a:ext cx="527886" cy="294632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10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DN10</a:t>
              </a:r>
            </a:p>
          </p:txBody>
        </p:sp>
        <p:sp>
          <p:nvSpPr>
            <p:cNvPr id="45" name="textruta 44">
              <a:extLst>
                <a:ext uri="{FF2B5EF4-FFF2-40B4-BE49-F238E27FC236}">
                  <a16:creationId xmlns:a16="http://schemas.microsoft.com/office/drawing/2014/main" xmlns="" id="{6E196084-4759-4920-BC57-BB366F5516A4}"/>
                </a:ext>
              </a:extLst>
            </p:cNvPr>
            <p:cNvSpPr txBox="1"/>
            <p:nvPr/>
          </p:nvSpPr>
          <p:spPr>
            <a:xfrm>
              <a:off x="11160665" y="2191672"/>
              <a:ext cx="541758" cy="294632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10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DN20</a:t>
              </a:r>
            </a:p>
          </p:txBody>
        </p:sp>
      </p:grpSp>
      <p:sp>
        <p:nvSpPr>
          <p:cNvPr id="23" name="Rektangel: diagonala rundade hörn 2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44FE284F-B9E3-4886-9AEB-A810CDD981F7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24" name="Rektangel: diagonala rundade hörn 2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40417A7-0ADA-4AF9-B505-864199DF7D87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25" name="Rektangel: diagonala rundade hörn 2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FC3BD8AC-7CD0-433E-8CEE-13BBA88787FC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29" name="Rektangel: rundade hörn 28">
            <a:hlinkClick r:id="rId13" action="ppaction://hlinksldjump"/>
            <a:extLst>
              <a:ext uri="{FF2B5EF4-FFF2-40B4-BE49-F238E27FC236}">
                <a16:creationId xmlns:a16="http://schemas.microsoft.com/office/drawing/2014/main" xmlns="" id="{470CA3E7-82BA-462D-9DE9-51C48E2E21D7}"/>
              </a:ext>
            </a:extLst>
          </p:cNvPr>
          <p:cNvSpPr/>
          <p:nvPr/>
        </p:nvSpPr>
        <p:spPr>
          <a:xfrm>
            <a:off x="8807571" y="6191957"/>
            <a:ext cx="1552744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Thickener</a:t>
            </a:r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options</a:t>
            </a:r>
          </a:p>
        </p:txBody>
      </p:sp>
      <p:sp>
        <p:nvSpPr>
          <p:cNvPr id="30" name="Rektangel: rundade hörn 29">
            <a:extLst>
              <a:ext uri="{FF2B5EF4-FFF2-40B4-BE49-F238E27FC236}">
                <a16:creationId xmlns:a16="http://schemas.microsoft.com/office/drawing/2014/main" xmlns="" id="{044E9472-42D4-40B5-8E97-C0A3EDB527AA}"/>
              </a:ext>
            </a:extLst>
          </p:cNvPr>
          <p:cNvSpPr/>
          <p:nvPr/>
        </p:nvSpPr>
        <p:spPr>
          <a:xfrm>
            <a:off x="10514389" y="6191957"/>
            <a:ext cx="1154905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lödesschema: Alternativ process 32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12070786-2201-4868-97A9-5D48EB3EC7CE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34" name="Bild 33" descr="Hem">
            <a:hlinkClick r:id="rId14" action="ppaction://hlinksldjump"/>
            <a:extLst>
              <a:ext uri="{FF2B5EF4-FFF2-40B4-BE49-F238E27FC236}">
                <a16:creationId xmlns:a16="http://schemas.microsoft.com/office/drawing/2014/main" xmlns="" id="{EA6589D3-EE82-4A1B-9D91-D102797BC04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19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ratbubbla: rektangel 21">
            <a:extLst>
              <a:ext uri="{FF2B5EF4-FFF2-40B4-BE49-F238E27FC236}">
                <a16:creationId xmlns:a16="http://schemas.microsoft.com/office/drawing/2014/main" xmlns="" id="{0DD152C7-9373-4192-A500-CBCAB9799519}"/>
              </a:ext>
            </a:extLst>
          </p:cNvPr>
          <p:cNvSpPr/>
          <p:nvPr/>
        </p:nvSpPr>
        <p:spPr>
          <a:xfrm>
            <a:off x="815732" y="356856"/>
            <a:ext cx="5925588" cy="3503175"/>
          </a:xfrm>
          <a:prstGeom prst="wedgeRectCallout">
            <a:avLst/>
          </a:prstGeom>
          <a:blipFill dpi="0" rotWithShape="1">
            <a:blip r:embed="rId3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t="-31000" b="-31000"/>
            </a:stretch>
          </a:blipFill>
          <a:effectLst>
            <a:reflection endPos="39000" dist="50800" dir="5400000" sy="-100000" algn="bl" rotWithShape="0"/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xmlns="" id="{FC8B8684-1350-4C95-BEBC-E16929F10DA6}"/>
              </a:ext>
            </a:extLst>
          </p:cNvPr>
          <p:cNvSpPr txBox="1"/>
          <p:nvPr/>
        </p:nvSpPr>
        <p:spPr>
          <a:xfrm>
            <a:off x="815731" y="778947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Sludge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mixer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xmlns="" id="{C64D7DB2-70AB-43F3-A2FC-9C05DB735EAB}"/>
              </a:ext>
            </a:extLst>
          </p:cNvPr>
          <p:cNvSpPr txBox="1"/>
          <p:nvPr/>
        </p:nvSpPr>
        <p:spPr>
          <a:xfrm>
            <a:off x="815731" y="1369833"/>
            <a:ext cx="5015726" cy="76796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KICAB Sludge mixer optimizes the mixture of organic and inorganic flocculants and watery suspensions of different concentration.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xmlns="" id="{4BD13E28-D196-46A2-95AC-C62C94D339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57" y="1988487"/>
            <a:ext cx="2529153" cy="1925317"/>
          </a:xfrm>
          <a:prstGeom prst="rect">
            <a:avLst/>
          </a:prstGeom>
        </p:spPr>
      </p:pic>
      <p:graphicFrame>
        <p:nvGraphicFramePr>
          <p:cNvPr id="32" name="Tabell 31">
            <a:extLst>
              <a:ext uri="{FF2B5EF4-FFF2-40B4-BE49-F238E27FC236}">
                <a16:creationId xmlns:a16="http://schemas.microsoft.com/office/drawing/2014/main" xmlns="" id="{3E293A4F-888C-4900-9852-D0E8EB61B4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978190"/>
              </p:ext>
            </p:extLst>
          </p:nvPr>
        </p:nvGraphicFramePr>
        <p:xfrm>
          <a:off x="5831457" y="4317233"/>
          <a:ext cx="5454805" cy="1398156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692305">
                  <a:extLst>
                    <a:ext uri="{9D8B030D-6E8A-4147-A177-3AD203B41FA5}">
                      <a16:colId xmlns:a16="http://schemas.microsoft.com/office/drawing/2014/main" xmlns="" val="321858320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3710449241"/>
                    </a:ext>
                  </a:extLst>
                </a:gridCol>
                <a:gridCol w="466725">
                  <a:extLst>
                    <a:ext uri="{9D8B030D-6E8A-4147-A177-3AD203B41FA5}">
                      <a16:colId xmlns:a16="http://schemas.microsoft.com/office/drawing/2014/main" xmlns="" val="1216570289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xmlns="" val="3552351368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xmlns="" val="1664626975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xmlns="" val="4106777537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xmlns="" val="19386605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64522773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xmlns="" val="2129533429"/>
                    </a:ext>
                  </a:extLst>
                </a:gridCol>
                <a:gridCol w="561975">
                  <a:extLst>
                    <a:ext uri="{9D8B030D-6E8A-4147-A177-3AD203B41FA5}">
                      <a16:colId xmlns:a16="http://schemas.microsoft.com/office/drawing/2014/main" xmlns="" val="1621718501"/>
                    </a:ext>
                  </a:extLst>
                </a:gridCol>
              </a:tblGrid>
              <a:tr h="271666">
                <a:tc>
                  <a:txBody>
                    <a:bodyPr/>
                    <a:lstStyle/>
                    <a:p>
                      <a:r>
                        <a:rPr lang="sv-SE" sz="11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Size</a:t>
                      </a:r>
                      <a:endParaRPr lang="sv-SE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Flow</a:t>
                      </a:r>
                      <a:endParaRPr lang="sv-SE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m3/h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HD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h1</a:t>
                      </a:r>
                      <a:endParaRPr kumimoji="0" lang="sv-SE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endParaRPr kumimoji="0" lang="sv-SE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endParaRPr kumimoji="0" lang="sv-SE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7258677"/>
                  </a:ext>
                </a:extLst>
              </a:tr>
              <a:tr h="244996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– 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18x4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02174342"/>
                  </a:ext>
                </a:extLst>
              </a:tr>
              <a:tr h="193154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– 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18x4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08567876"/>
                  </a:ext>
                </a:extLst>
              </a:tr>
              <a:tr h="2179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– 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18x8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1834509"/>
                  </a:ext>
                </a:extLst>
              </a:tr>
              <a:tr h="2179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– 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22x8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5646048"/>
                  </a:ext>
                </a:extLst>
              </a:tr>
            </a:tbl>
          </a:graphicData>
        </a:graphic>
      </p:graphicFrame>
      <p:sp>
        <p:nvSpPr>
          <p:cNvPr id="24" name="textruta 23">
            <a:extLst>
              <a:ext uri="{FF2B5EF4-FFF2-40B4-BE49-F238E27FC236}">
                <a16:creationId xmlns:a16="http://schemas.microsoft.com/office/drawing/2014/main" xmlns="" id="{FB499610-3B7B-4363-9F67-945796A15A4E}"/>
              </a:ext>
            </a:extLst>
          </p:cNvPr>
          <p:cNvSpPr txBox="1"/>
          <p:nvPr/>
        </p:nvSpPr>
        <p:spPr>
          <a:xfrm>
            <a:off x="815731" y="5418594"/>
            <a:ext cx="5015726" cy="52546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also be mounted in where different media streams is to be mixed before flocculation agent is added.</a:t>
            </a: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xmlns="" id="{0C1F0597-196B-4E92-9DF1-14D44C4F360B}"/>
              </a:ext>
            </a:extLst>
          </p:cNvPr>
          <p:cNvGrpSpPr/>
          <p:nvPr/>
        </p:nvGrpSpPr>
        <p:grpSpPr>
          <a:xfrm>
            <a:off x="599107" y="2459335"/>
            <a:ext cx="4624200" cy="2768776"/>
            <a:chOff x="-37612" y="2539872"/>
            <a:chExt cx="3782402" cy="2264743"/>
          </a:xfrm>
        </p:grpSpPr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xmlns="" id="{6BDFD5E4-47CD-4FF9-9A1E-AB0A696E5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12" y="2539872"/>
              <a:ext cx="3782402" cy="2264743"/>
            </a:xfrm>
            <a:prstGeom prst="rect">
              <a:avLst/>
            </a:prstGeom>
          </p:spPr>
        </p:pic>
        <p:sp>
          <p:nvSpPr>
            <p:cNvPr id="8" name="Ellips 7">
              <a:extLst>
                <a:ext uri="{FF2B5EF4-FFF2-40B4-BE49-F238E27FC236}">
                  <a16:creationId xmlns:a16="http://schemas.microsoft.com/office/drawing/2014/main" xmlns="" id="{921CC70D-3728-41E5-883B-DABBAC213B79}"/>
                </a:ext>
              </a:extLst>
            </p:cNvPr>
            <p:cNvSpPr/>
            <p:nvPr/>
          </p:nvSpPr>
          <p:spPr>
            <a:xfrm>
              <a:off x="1928968" y="4001556"/>
              <a:ext cx="775311" cy="568529"/>
            </a:xfrm>
            <a:prstGeom prst="ellipse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7" name="Bildobjekt 6">
            <a:extLst>
              <a:ext uri="{FF2B5EF4-FFF2-40B4-BE49-F238E27FC236}">
                <a16:creationId xmlns:a16="http://schemas.microsoft.com/office/drawing/2014/main" xmlns="" id="{7395EE23-5776-468A-B463-B2BB61C43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473" y="1896930"/>
            <a:ext cx="2292274" cy="2214337"/>
          </a:xfrm>
          <a:prstGeom prst="rect">
            <a:avLst/>
          </a:prstGeom>
        </p:spPr>
      </p:pic>
      <p:sp>
        <p:nvSpPr>
          <p:cNvPr id="14" name="Rektangel: diagonala rundade hörn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B0C7EA8D-B07D-4BAB-B80D-05718A1645A6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15" name="Rektangel: diagonala rundade hörn 14">
            <a:hlinkClick r:id="rId9" action="ppaction://hlinksldjump"/>
            <a:extLst>
              <a:ext uri="{FF2B5EF4-FFF2-40B4-BE49-F238E27FC236}">
                <a16:creationId xmlns:a16="http://schemas.microsoft.com/office/drawing/2014/main" xmlns="" id="{5AD433C4-0C26-45BA-8A37-90FE6019F8C7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16" name="Rektangel: diagonala rundade hörn 15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D215C6B-003D-458B-86D4-32FA1F9F883B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17" name="Rektangel: rundade hörn 1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43691C18-CBC1-4CC1-9815-B284102F6A16}"/>
              </a:ext>
            </a:extLst>
          </p:cNvPr>
          <p:cNvSpPr/>
          <p:nvPr/>
        </p:nvSpPr>
        <p:spPr>
          <a:xfrm>
            <a:off x="8807571" y="6191957"/>
            <a:ext cx="1552744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Thickener</a:t>
            </a:r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options</a:t>
            </a:r>
          </a:p>
        </p:txBody>
      </p:sp>
      <p:sp>
        <p:nvSpPr>
          <p:cNvPr id="18" name="Rektangel: rundade hörn 17">
            <a:extLst>
              <a:ext uri="{FF2B5EF4-FFF2-40B4-BE49-F238E27FC236}">
                <a16:creationId xmlns:a16="http://schemas.microsoft.com/office/drawing/2014/main" xmlns="" id="{354F4671-FB88-4FEA-B7B0-C318A9C49D65}"/>
              </a:ext>
            </a:extLst>
          </p:cNvPr>
          <p:cNvSpPr/>
          <p:nvPr/>
        </p:nvSpPr>
        <p:spPr>
          <a:xfrm>
            <a:off x="10514389" y="6191957"/>
            <a:ext cx="1154905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lödesschema: Alternativ process 19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3B0E5893-FC4E-49AB-87E8-0A256C590171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21" name="Bild 20" descr="Hem">
            <a:hlinkClick r:id="rId12" action="ppaction://hlinksldjump"/>
            <a:extLst>
              <a:ext uri="{FF2B5EF4-FFF2-40B4-BE49-F238E27FC236}">
                <a16:creationId xmlns:a16="http://schemas.microsoft.com/office/drawing/2014/main" xmlns="" id="{18E17C0C-D58C-4189-A3A7-B2D9C833F0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087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atbubbla: rektangel 12">
            <a:extLst>
              <a:ext uri="{FF2B5EF4-FFF2-40B4-BE49-F238E27FC236}">
                <a16:creationId xmlns:a16="http://schemas.microsoft.com/office/drawing/2014/main" xmlns="" id="{D948050C-F1E7-4B2F-B4D5-642C4BD2CBEF}"/>
              </a:ext>
            </a:extLst>
          </p:cNvPr>
          <p:cNvSpPr/>
          <p:nvPr/>
        </p:nvSpPr>
        <p:spPr>
          <a:xfrm>
            <a:off x="657500" y="979002"/>
            <a:ext cx="5035280" cy="3360313"/>
          </a:xfrm>
          <a:prstGeom prst="wedgeRectCallout">
            <a:avLst/>
          </a:prstGeom>
          <a:blipFill dpi="0" rotWithShape="1">
            <a:blip r:embed="rId3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  <a14:imgEffect>
                        <a14:brightnessContrast contrast="-15000"/>
                      </a14:imgEffect>
                    </a14:imgLayer>
                  </a14:imgProps>
                </a:ext>
              </a:extLst>
            </a:blip>
            <a:srcRect/>
            <a:stretch>
              <a:fillRect l="-26000" t="-36000" r="-22000" b="-28000"/>
            </a:stretch>
          </a:blipFill>
          <a:effectLst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xmlns="" id="{FC8B8684-1350-4C95-BEBC-E16929F10DA6}"/>
              </a:ext>
            </a:extLst>
          </p:cNvPr>
          <p:cNvSpPr txBox="1"/>
          <p:nvPr/>
        </p:nvSpPr>
        <p:spPr>
          <a:xfrm>
            <a:off x="815731" y="928621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SALTEC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Mixer - KDM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xmlns="" id="{C64D7DB2-70AB-43F3-A2FC-9C05DB735EAB}"/>
              </a:ext>
            </a:extLst>
          </p:cNvPr>
          <p:cNvSpPr txBox="1"/>
          <p:nvPr/>
        </p:nvSpPr>
        <p:spPr>
          <a:xfrm>
            <a:off x="815731" y="1631322"/>
            <a:ext cx="5015726" cy="553998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Mixer provides complete mixing of chemicals in thick sludge or advanced mixing applications.</a:t>
            </a:r>
          </a:p>
        </p:txBody>
      </p:sp>
      <p:graphicFrame>
        <p:nvGraphicFramePr>
          <p:cNvPr id="32" name="Tabell 31">
            <a:extLst>
              <a:ext uri="{FF2B5EF4-FFF2-40B4-BE49-F238E27FC236}">
                <a16:creationId xmlns:a16="http://schemas.microsoft.com/office/drawing/2014/main" xmlns="" id="{3E293A4F-888C-4900-9852-D0E8EB61B4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804943"/>
              </p:ext>
            </p:extLst>
          </p:nvPr>
        </p:nvGraphicFramePr>
        <p:xfrm>
          <a:off x="6071593" y="4580854"/>
          <a:ext cx="4341801" cy="1154316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776365">
                  <a:extLst>
                    <a:ext uri="{9D8B030D-6E8A-4147-A177-3AD203B41FA5}">
                      <a16:colId xmlns:a16="http://schemas.microsoft.com/office/drawing/2014/main" xmlns="" val="32185832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xmlns="" val="3710449241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xmlns="" val="1216570289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xmlns="" val="3552351368"/>
                    </a:ext>
                  </a:extLst>
                </a:gridCol>
                <a:gridCol w="1041311">
                  <a:extLst>
                    <a:ext uri="{9D8B030D-6E8A-4147-A177-3AD203B41FA5}">
                      <a16:colId xmlns:a16="http://schemas.microsoft.com/office/drawing/2014/main" xmlns="" val="1664626975"/>
                    </a:ext>
                  </a:extLst>
                </a:gridCol>
              </a:tblGrid>
              <a:tr h="271666">
                <a:tc>
                  <a:txBody>
                    <a:bodyPr/>
                    <a:lstStyle/>
                    <a:p>
                      <a:r>
                        <a:rPr lang="sv-SE" sz="11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  <a:endParaRPr lang="sv-SE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endParaRPr lang="sv-SE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 mm ]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Capacity</a:t>
                      </a:r>
                      <a:endParaRPr lang="sv-SE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kumimoji="0" lang="sv-SE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[ m3/h ]</a:t>
                      </a:r>
                      <a:endParaRPr lang="sv-SE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Inlet</a:t>
                      </a:r>
                      <a:r>
                        <a:rPr lang="sv-SE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Outlet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sv-SE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Conn. </a:t>
                      </a:r>
                      <a:r>
                        <a:rPr lang="sv-SE" sz="10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</a:t>
                      </a:r>
                      <a:r>
                        <a:rPr lang="sv-SE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anchor="ctr">
                    <a:solidFill>
                      <a:srgbClr val="1E6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7258677"/>
                  </a:ext>
                </a:extLst>
              </a:tr>
              <a:tr h="244996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02174342"/>
                  </a:ext>
                </a:extLst>
              </a:tr>
              <a:tr h="193154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08567876"/>
                  </a:ext>
                </a:extLst>
              </a:tr>
              <a:tr h="217919">
                <a:tc>
                  <a:txBody>
                    <a:bodyPr/>
                    <a:lstStyle/>
                    <a:p>
                      <a:r>
                        <a:rPr lang="sv-S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1834509"/>
                  </a:ext>
                </a:extLst>
              </a:tr>
            </a:tbl>
          </a:graphicData>
        </a:graphic>
      </p:graphicFrame>
      <p:sp>
        <p:nvSpPr>
          <p:cNvPr id="14" name="Rektangel: rundade hörn 13">
            <a:extLst>
              <a:ext uri="{FF2B5EF4-FFF2-40B4-BE49-F238E27FC236}">
                <a16:creationId xmlns:a16="http://schemas.microsoft.com/office/drawing/2014/main" xmlns="" id="{5230887E-874C-43BE-878B-0EA3CE0CAFD2}"/>
              </a:ext>
            </a:extLst>
          </p:cNvPr>
          <p:cNvSpPr/>
          <p:nvPr/>
        </p:nvSpPr>
        <p:spPr>
          <a:xfrm>
            <a:off x="815731" y="3560892"/>
            <a:ext cx="4499219" cy="2162028"/>
          </a:xfrm>
          <a:prstGeom prst="roundRect">
            <a:avLst>
              <a:gd name="adj" fmla="val 931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3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203200" sx="99000" sy="99000" algn="ctr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44450" h="12700" prst="angle"/>
            <a:contourClr>
              <a:schemeClr val="bg2">
                <a:lumMod val="90000"/>
              </a:schemeClr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171450" lvl="0" indent="-171450" defTabSz="711200">
              <a:spcAft>
                <a:spcPts val="600"/>
              </a:spcAft>
            </a:pPr>
            <a:r>
              <a:rPr lang="en-US" sz="1400" b="1" dirty="0">
                <a:ln/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sv-SE" sz="1100" dirty="0" err="1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Compact</a:t>
            </a:r>
            <a:r>
              <a:rPr lang="sv-SE" sz="11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1100" dirty="0" err="1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</a:t>
            </a:r>
            <a:r>
              <a:rPr lang="sv-SE" sz="11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1100" dirty="0" err="1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Hygienic</a:t>
            </a:r>
            <a:r>
              <a:rPr lang="sv-SE" sz="11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CE </a:t>
            </a:r>
            <a:r>
              <a:rPr lang="sv-SE" sz="1100" dirty="0" err="1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</a:t>
            </a:r>
            <a:r>
              <a:rPr lang="sv-SE" sz="11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 for biogas applications.</a:t>
            </a:r>
            <a:endParaRPr lang="sv-SE" sz="1100" dirty="0">
              <a:ln/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mixing energy increases chemical efficiency significantly.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Completely in sturdy stainless steel.</a:t>
            </a:r>
            <a:endParaRPr lang="sv-SE" sz="1100" dirty="0">
              <a:ln/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Completely redesigned in international multi-year proven technology and patents.</a:t>
            </a:r>
          </a:p>
        </p:txBody>
      </p:sp>
      <p:pic>
        <p:nvPicPr>
          <p:cNvPr id="6" name="Bildobjekt 5" descr="En bild som visar LEGO&#10;&#10;Beskrivning genererad med hög exakthet">
            <a:extLst>
              <a:ext uri="{FF2B5EF4-FFF2-40B4-BE49-F238E27FC236}">
                <a16:creationId xmlns:a16="http://schemas.microsoft.com/office/drawing/2014/main" xmlns="" id="{812CEC2F-65D1-4B19-A8BD-DFFBD9F58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742" y="1665226"/>
            <a:ext cx="4510064" cy="2796239"/>
          </a:xfrm>
          <a:prstGeom prst="rect">
            <a:avLst/>
          </a:prstGeom>
        </p:spPr>
      </p:pic>
      <p:sp>
        <p:nvSpPr>
          <p:cNvPr id="10" name="Rektangel: diagonala rundade hörn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68F06DBD-6397-4FCB-A64D-EC99F62C0442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11" name="Rektangel: diagonala rundade hörn 10">
            <a:hlinkClick r:id="rId7" action="ppaction://hlinksldjump"/>
            <a:extLst>
              <a:ext uri="{FF2B5EF4-FFF2-40B4-BE49-F238E27FC236}">
                <a16:creationId xmlns:a16="http://schemas.microsoft.com/office/drawing/2014/main" xmlns="" id="{394E2DF1-A63B-4D99-B597-C8B73D7A01D0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12" name="Rektangel: diagonala rundade hörn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D8F59B07-44BA-4447-BD16-38C45DC1D8C7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15" name="Rektangel: rundade hörn 14">
            <a:hlinkClick r:id="rId9" action="ppaction://hlinksldjump"/>
            <a:extLst>
              <a:ext uri="{FF2B5EF4-FFF2-40B4-BE49-F238E27FC236}">
                <a16:creationId xmlns:a16="http://schemas.microsoft.com/office/drawing/2014/main" xmlns="" id="{952BFEA6-6BFF-4332-A464-9DA927FCF0A9}"/>
              </a:ext>
            </a:extLst>
          </p:cNvPr>
          <p:cNvSpPr/>
          <p:nvPr/>
        </p:nvSpPr>
        <p:spPr>
          <a:xfrm>
            <a:off x="8807571" y="6191957"/>
            <a:ext cx="1552744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Thickener</a:t>
            </a:r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options</a:t>
            </a:r>
          </a:p>
        </p:txBody>
      </p:sp>
      <p:sp>
        <p:nvSpPr>
          <p:cNvPr id="16" name="Rektangel: rundade hörn 15">
            <a:extLst>
              <a:ext uri="{FF2B5EF4-FFF2-40B4-BE49-F238E27FC236}">
                <a16:creationId xmlns:a16="http://schemas.microsoft.com/office/drawing/2014/main" xmlns="" id="{D752B82D-F52D-4C14-936E-7813D73FFC8E}"/>
              </a:ext>
            </a:extLst>
          </p:cNvPr>
          <p:cNvSpPr/>
          <p:nvPr/>
        </p:nvSpPr>
        <p:spPr>
          <a:xfrm>
            <a:off x="10514389" y="6191957"/>
            <a:ext cx="1154905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lödesschema: Alternativ process 17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955BEE33-0DC8-420B-85F4-33FE7F0A102A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20" name="Bild 19" descr="Hem">
            <a:hlinkClick r:id="rId10" action="ppaction://hlinksldjump"/>
            <a:extLst>
              <a:ext uri="{FF2B5EF4-FFF2-40B4-BE49-F238E27FC236}">
                <a16:creationId xmlns:a16="http://schemas.microsoft.com/office/drawing/2014/main" xmlns="" id="{46CAFA1C-E1E5-4AB9-8832-3F2A476139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772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32" y="1672018"/>
            <a:ext cx="10553795" cy="242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01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lödesschema: Alternativ process 32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BD2FE979-5D00-42B7-9626-331046A00D18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13" name="Bildobjekt 12" descr="En bild som visar inomhus&#10;&#10;Beskrivning genererad med mycket hög exakthet">
            <a:hlinkClick r:id="rId3" action="ppaction://hlinksldjump"/>
            <a:extLst>
              <a:ext uri="{FF2B5EF4-FFF2-40B4-BE49-F238E27FC236}">
                <a16:creationId xmlns:a16="http://schemas.microsoft.com/office/drawing/2014/main" xmlns="" id="{6291694E-B097-40BA-9CD4-2A39CB7091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3368">
            <a:off x="6670099" y="3061853"/>
            <a:ext cx="1783791" cy="1402507"/>
          </a:xfrm>
          <a:prstGeom prst="rect">
            <a:avLst/>
          </a:prstGeom>
        </p:spPr>
      </p:pic>
      <p:pic>
        <p:nvPicPr>
          <p:cNvPr id="14" name="Bildobjekt 13">
            <a:hlinkClick r:id="rId5" action="ppaction://hlinksldjump"/>
            <a:extLst>
              <a:ext uri="{FF2B5EF4-FFF2-40B4-BE49-F238E27FC236}">
                <a16:creationId xmlns:a16="http://schemas.microsoft.com/office/drawing/2014/main" xmlns="" id="{060A1C49-DEE3-4B9F-B014-9CE099EEBA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8" y="3088877"/>
            <a:ext cx="2423003" cy="1358677"/>
          </a:xfrm>
          <a:prstGeom prst="rect">
            <a:avLst/>
          </a:prstGeom>
        </p:spPr>
      </p:pic>
      <p:pic>
        <p:nvPicPr>
          <p:cNvPr id="15" name="Bildobjekt 14">
            <a:hlinkClick r:id="rId7" action="ppaction://hlinksldjump"/>
            <a:extLst>
              <a:ext uri="{FF2B5EF4-FFF2-40B4-BE49-F238E27FC236}">
                <a16:creationId xmlns:a16="http://schemas.microsoft.com/office/drawing/2014/main" xmlns="" id="{392746ED-3865-4A14-8D22-586EB325DF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230" y="2798720"/>
            <a:ext cx="2203234" cy="1645216"/>
          </a:xfrm>
          <a:prstGeom prst="rect">
            <a:avLst/>
          </a:prstGeom>
        </p:spPr>
      </p:pic>
      <p:sp>
        <p:nvSpPr>
          <p:cNvPr id="16" name="Rubrik 4">
            <a:extLst>
              <a:ext uri="{FF2B5EF4-FFF2-40B4-BE49-F238E27FC236}">
                <a16:creationId xmlns:a16="http://schemas.microsoft.com/office/drawing/2014/main" xmlns="" id="{8E6838EC-0809-434D-BF62-41FDDB838877}"/>
              </a:ext>
            </a:extLst>
          </p:cNvPr>
          <p:cNvSpPr txBox="1">
            <a:spLocks/>
          </p:cNvSpPr>
          <p:nvPr/>
        </p:nvSpPr>
        <p:spPr>
          <a:xfrm>
            <a:off x="983221" y="4601369"/>
            <a:ext cx="2136206" cy="250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SALTEC Belt Filter Press</a:t>
            </a:r>
          </a:p>
        </p:txBody>
      </p:sp>
      <p:sp>
        <p:nvSpPr>
          <p:cNvPr id="17" name="Rubrik 4">
            <a:extLst>
              <a:ext uri="{FF2B5EF4-FFF2-40B4-BE49-F238E27FC236}">
                <a16:creationId xmlns:a16="http://schemas.microsoft.com/office/drawing/2014/main" xmlns="" id="{61EC1776-745B-4231-BE31-4650EFE102D6}"/>
              </a:ext>
            </a:extLst>
          </p:cNvPr>
          <p:cNvSpPr txBox="1">
            <a:spLocks/>
          </p:cNvSpPr>
          <p:nvPr/>
        </p:nvSpPr>
        <p:spPr>
          <a:xfrm>
            <a:off x="4166954" y="4621471"/>
            <a:ext cx="1433292" cy="248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SALTEC Combo</a:t>
            </a:r>
          </a:p>
        </p:txBody>
      </p:sp>
      <p:pic>
        <p:nvPicPr>
          <p:cNvPr id="18" name="Bildobjekt 17">
            <a:hlinkClick r:id="rId9" action="ppaction://hlinksldjump"/>
            <a:extLst>
              <a:ext uri="{FF2B5EF4-FFF2-40B4-BE49-F238E27FC236}">
                <a16:creationId xmlns:a16="http://schemas.microsoft.com/office/drawing/2014/main" xmlns="" id="{453E2C2B-A136-4072-ACF7-5D8A3AA157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767" y="3287846"/>
            <a:ext cx="2417663" cy="1359934"/>
          </a:xfrm>
          <a:prstGeom prst="rect">
            <a:avLst/>
          </a:prstGeom>
        </p:spPr>
      </p:pic>
      <p:sp>
        <p:nvSpPr>
          <p:cNvPr id="19" name="Rubrik 4">
            <a:extLst>
              <a:ext uri="{FF2B5EF4-FFF2-40B4-BE49-F238E27FC236}">
                <a16:creationId xmlns:a16="http://schemas.microsoft.com/office/drawing/2014/main" xmlns="" id="{368FA13C-5D2B-461A-B660-06F292817CF9}"/>
              </a:ext>
            </a:extLst>
          </p:cNvPr>
          <p:cNvSpPr txBox="1">
            <a:spLocks/>
          </p:cNvSpPr>
          <p:nvPr/>
        </p:nvSpPr>
        <p:spPr>
          <a:xfrm>
            <a:off x="6718178" y="4630779"/>
            <a:ext cx="1640999" cy="2206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 Press QS</a:t>
            </a:r>
          </a:p>
        </p:txBody>
      </p:sp>
      <p:sp>
        <p:nvSpPr>
          <p:cNvPr id="20" name="Rubrik 4">
            <a:extLst>
              <a:ext uri="{FF2B5EF4-FFF2-40B4-BE49-F238E27FC236}">
                <a16:creationId xmlns:a16="http://schemas.microsoft.com/office/drawing/2014/main" xmlns="" id="{9492B6E9-B184-4C3F-A62A-6D84314D2EE2}"/>
              </a:ext>
            </a:extLst>
          </p:cNvPr>
          <p:cNvSpPr txBox="1">
            <a:spLocks/>
          </p:cNvSpPr>
          <p:nvPr/>
        </p:nvSpPr>
        <p:spPr>
          <a:xfrm>
            <a:off x="9269692" y="4604271"/>
            <a:ext cx="1806039" cy="2614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SALTEC Screw Press</a:t>
            </a:r>
          </a:p>
        </p:txBody>
      </p:sp>
      <p:sp>
        <p:nvSpPr>
          <p:cNvPr id="31" name="Rubrik 4">
            <a:extLst>
              <a:ext uri="{FF2B5EF4-FFF2-40B4-BE49-F238E27FC236}">
                <a16:creationId xmlns:a16="http://schemas.microsoft.com/office/drawing/2014/main" xmlns="" id="{A22865A1-2541-4FC7-B31F-4A95A8108524}"/>
              </a:ext>
            </a:extLst>
          </p:cNvPr>
          <p:cNvSpPr txBox="1">
            <a:spLocks/>
          </p:cNvSpPr>
          <p:nvPr/>
        </p:nvSpPr>
        <p:spPr>
          <a:xfrm>
            <a:off x="4533012" y="1091427"/>
            <a:ext cx="3165645" cy="283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21" name="Rubrik 4">
            <a:extLst>
              <a:ext uri="{FF2B5EF4-FFF2-40B4-BE49-F238E27FC236}">
                <a16:creationId xmlns:a16="http://schemas.microsoft.com/office/drawing/2014/main" xmlns="" id="{FB91A558-5623-41A4-9490-E083EEB102C3}"/>
              </a:ext>
            </a:extLst>
          </p:cNvPr>
          <p:cNvSpPr txBox="1">
            <a:spLocks/>
          </p:cNvSpPr>
          <p:nvPr/>
        </p:nvSpPr>
        <p:spPr>
          <a:xfrm>
            <a:off x="385815" y="1044167"/>
            <a:ext cx="2777387" cy="508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Range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xmlns="" id="{21FE8832-1375-4600-9067-830A8D25D4DE}"/>
              </a:ext>
            </a:extLst>
          </p:cNvPr>
          <p:cNvSpPr txBox="1"/>
          <p:nvPr/>
        </p:nvSpPr>
        <p:spPr>
          <a:xfrm>
            <a:off x="996877" y="712015"/>
            <a:ext cx="1384136" cy="46166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SALTEC</a:t>
            </a:r>
            <a:endParaRPr lang="sv-SE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ktangel: diagonala rundade hörn 2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C5FD7CE-FA8F-425C-87BF-69C5DF64FADA}"/>
              </a:ext>
            </a:extLst>
          </p:cNvPr>
          <p:cNvSpPr/>
          <p:nvPr/>
        </p:nvSpPr>
        <p:spPr>
          <a:xfrm>
            <a:off x="833965" y="6165194"/>
            <a:ext cx="99264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2C783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b="1" dirty="0"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</a:p>
        </p:txBody>
      </p:sp>
      <p:pic>
        <p:nvPicPr>
          <p:cNvPr id="29" name="Bild 28" descr="Hem">
            <a:hlinkClick r:id="rId12" action="ppaction://hlinksldjump"/>
            <a:extLst>
              <a:ext uri="{FF2B5EF4-FFF2-40B4-BE49-F238E27FC236}">
                <a16:creationId xmlns:a16="http://schemas.microsoft.com/office/drawing/2014/main" xmlns="" id="{F235BAFF-A97A-43F1-A05B-2FA59B46B97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04669" y="6136703"/>
            <a:ext cx="376443" cy="376443"/>
          </a:xfrm>
          <a:prstGeom prst="rect">
            <a:avLst/>
          </a:prstGeom>
          <a:effectLst>
            <a:glow rad="203200">
              <a:schemeClr val="accent6">
                <a:satMod val="175000"/>
                <a:alpha val="12000"/>
              </a:schemeClr>
            </a:glow>
          </a:effectLst>
        </p:spPr>
      </p:pic>
      <p:sp>
        <p:nvSpPr>
          <p:cNvPr id="22" name="Rektangel: diagonala rundade hörn 21">
            <a:hlinkClick r:id="rId15" action="ppaction://hlinksldjump"/>
            <a:extLst>
              <a:ext uri="{FF2B5EF4-FFF2-40B4-BE49-F238E27FC236}">
                <a16:creationId xmlns:a16="http://schemas.microsoft.com/office/drawing/2014/main" xmlns="" id="{D2B5ED0B-75D0-4504-A834-D1CFDB70F158}"/>
              </a:ext>
            </a:extLst>
          </p:cNvPr>
          <p:cNvSpPr/>
          <p:nvPr/>
        </p:nvSpPr>
        <p:spPr>
          <a:xfrm>
            <a:off x="6226593" y="6165194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25" name="Rektangel: diagonala rundade hörn 24">
            <a:hlinkClick r:id="rId16" action="ppaction://hlinksldjump"/>
            <a:extLst>
              <a:ext uri="{FF2B5EF4-FFF2-40B4-BE49-F238E27FC236}">
                <a16:creationId xmlns:a16="http://schemas.microsoft.com/office/drawing/2014/main" xmlns="" id="{0DA82DA0-01D7-4D96-9A62-F30DE0F0C064}"/>
              </a:ext>
            </a:extLst>
          </p:cNvPr>
          <p:cNvSpPr/>
          <p:nvPr/>
        </p:nvSpPr>
        <p:spPr>
          <a:xfrm>
            <a:off x="4635039" y="6165194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</p:spTree>
    <p:extLst>
      <p:ext uri="{BB962C8B-B14F-4D97-AF65-F5344CB8AC3E}">
        <p14:creationId xmlns:p14="http://schemas.microsoft.com/office/powerpoint/2010/main" val="22012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ubrik 4">
            <a:extLst>
              <a:ext uri="{FF2B5EF4-FFF2-40B4-BE49-F238E27FC236}">
                <a16:creationId xmlns:a16="http://schemas.microsoft.com/office/drawing/2014/main" xmlns="" id="{69CBED2F-0596-4370-8015-4F0503436BCE}"/>
              </a:ext>
            </a:extLst>
          </p:cNvPr>
          <p:cNvSpPr txBox="1">
            <a:spLocks/>
          </p:cNvSpPr>
          <p:nvPr/>
        </p:nvSpPr>
        <p:spPr>
          <a:xfrm>
            <a:off x="5152441" y="1091431"/>
            <a:ext cx="1926218" cy="283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33" name="Flödesschema: Alternativ process 32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BD2FE979-5D00-42B7-9626-331046A00D18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21" name="Bildobjekt 20">
            <a:hlinkClick r:id="rId3" action="ppaction://hlinksldjump"/>
            <a:extLst>
              <a:ext uri="{FF2B5EF4-FFF2-40B4-BE49-F238E27FC236}">
                <a16:creationId xmlns:a16="http://schemas.microsoft.com/office/drawing/2014/main" xmlns="" id="{9E49AEF1-6352-401F-B26E-76366C091A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679" y="1900050"/>
            <a:ext cx="1859435" cy="3532661"/>
          </a:xfrm>
          <a:prstGeom prst="rect">
            <a:avLst/>
          </a:prstGeom>
        </p:spPr>
      </p:pic>
      <p:sp>
        <p:nvSpPr>
          <p:cNvPr id="24" name="Rubrik 4">
            <a:extLst>
              <a:ext uri="{FF2B5EF4-FFF2-40B4-BE49-F238E27FC236}">
                <a16:creationId xmlns:a16="http://schemas.microsoft.com/office/drawing/2014/main" xmlns="" id="{B51778F0-51D1-478F-BDAB-B34BEA771F6A}"/>
              </a:ext>
            </a:extLst>
          </p:cNvPr>
          <p:cNvSpPr txBox="1">
            <a:spLocks/>
          </p:cNvSpPr>
          <p:nvPr/>
        </p:nvSpPr>
        <p:spPr>
          <a:xfrm>
            <a:off x="1264079" y="4901541"/>
            <a:ext cx="1796526" cy="257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Tank System</a:t>
            </a:r>
          </a:p>
        </p:txBody>
      </p:sp>
      <p:sp>
        <p:nvSpPr>
          <p:cNvPr id="25" name="Rubrik 4">
            <a:extLst>
              <a:ext uri="{FF2B5EF4-FFF2-40B4-BE49-F238E27FC236}">
                <a16:creationId xmlns:a16="http://schemas.microsoft.com/office/drawing/2014/main" xmlns="" id="{0C8657AC-A1E4-448B-9941-00CAFD9A0A0C}"/>
              </a:ext>
            </a:extLst>
          </p:cNvPr>
          <p:cNvSpPr txBox="1">
            <a:spLocks/>
          </p:cNvSpPr>
          <p:nvPr/>
        </p:nvSpPr>
        <p:spPr>
          <a:xfrm>
            <a:off x="3835265" y="4880035"/>
            <a:ext cx="1928839" cy="314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Polymer System</a:t>
            </a:r>
          </a:p>
        </p:txBody>
      </p:sp>
      <p:pic>
        <p:nvPicPr>
          <p:cNvPr id="5" name="Bildobjekt 4" descr="En bild som visar vägg, bord, objekt, inomhus&#10;&#10;Beskrivning genererad med hög exakthet">
            <a:hlinkClick r:id="rId5" action="ppaction://hlinksldjump"/>
            <a:extLst>
              <a:ext uri="{FF2B5EF4-FFF2-40B4-BE49-F238E27FC236}">
                <a16:creationId xmlns:a16="http://schemas.microsoft.com/office/drawing/2014/main" xmlns="" id="{22C5AE90-A32A-4E18-9434-CEDE394A41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105" y="2330354"/>
            <a:ext cx="1651595" cy="2527615"/>
          </a:xfrm>
          <a:prstGeom prst="rect">
            <a:avLst/>
          </a:prstGeom>
        </p:spPr>
      </p:pic>
      <p:pic>
        <p:nvPicPr>
          <p:cNvPr id="6" name="Bildobjekt 5" descr="En bild som visar inomhus, sitter, bord, vägg&#10;&#10;Beskrivning genererad med hög exakthet">
            <a:hlinkClick r:id="rId7" action="ppaction://hlinksldjump"/>
            <a:extLst>
              <a:ext uri="{FF2B5EF4-FFF2-40B4-BE49-F238E27FC236}">
                <a16:creationId xmlns:a16="http://schemas.microsoft.com/office/drawing/2014/main" xmlns="" id="{7F41B8A6-A257-468D-9AB9-14BBEB445C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80" y="1951897"/>
            <a:ext cx="1364767" cy="2966885"/>
          </a:xfrm>
          <a:prstGeom prst="rect">
            <a:avLst/>
          </a:prstGeom>
        </p:spPr>
      </p:pic>
      <p:sp>
        <p:nvSpPr>
          <p:cNvPr id="17" name="Rubrik 4">
            <a:extLst>
              <a:ext uri="{FF2B5EF4-FFF2-40B4-BE49-F238E27FC236}">
                <a16:creationId xmlns:a16="http://schemas.microsoft.com/office/drawing/2014/main" xmlns="" id="{C802EFAA-AF9B-488E-8040-E7213D56F14F}"/>
              </a:ext>
            </a:extLst>
          </p:cNvPr>
          <p:cNvSpPr txBox="1">
            <a:spLocks/>
          </p:cNvSpPr>
          <p:nvPr/>
        </p:nvSpPr>
        <p:spPr>
          <a:xfrm>
            <a:off x="6521771" y="4880035"/>
            <a:ext cx="1441402" cy="314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SBS Suction unit</a:t>
            </a:r>
          </a:p>
        </p:txBody>
      </p:sp>
      <p:pic>
        <p:nvPicPr>
          <p:cNvPr id="10" name="Bildobjekt 9" descr="En bild som visar mikroskop, objekt&#10;&#10;Beskrivning genererad med mycket hög exakthet">
            <a:hlinkClick r:id="rId9" action="ppaction://hlinksldjump"/>
            <a:extLst>
              <a:ext uri="{FF2B5EF4-FFF2-40B4-BE49-F238E27FC236}">
                <a16:creationId xmlns:a16="http://schemas.microsoft.com/office/drawing/2014/main" xmlns="" id="{4EF68687-5553-4C2D-B42A-EFE28BF8A0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613" y="1978235"/>
            <a:ext cx="1830197" cy="3135240"/>
          </a:xfrm>
          <a:prstGeom prst="rect">
            <a:avLst/>
          </a:prstGeom>
        </p:spPr>
      </p:pic>
      <p:sp>
        <p:nvSpPr>
          <p:cNvPr id="20" name="Rubrik 4">
            <a:extLst>
              <a:ext uri="{FF2B5EF4-FFF2-40B4-BE49-F238E27FC236}">
                <a16:creationId xmlns:a16="http://schemas.microsoft.com/office/drawing/2014/main" xmlns="" id="{A8CAC4A4-3560-4421-8877-FBC5545EE546}"/>
              </a:ext>
            </a:extLst>
          </p:cNvPr>
          <p:cNvSpPr txBox="1">
            <a:spLocks/>
          </p:cNvSpPr>
          <p:nvPr/>
        </p:nvSpPr>
        <p:spPr>
          <a:xfrm>
            <a:off x="8697765" y="4880035"/>
            <a:ext cx="2269255" cy="314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Polymer System</a:t>
            </a:r>
          </a:p>
        </p:txBody>
      </p:sp>
      <p:sp>
        <p:nvSpPr>
          <p:cNvPr id="18" name="Rubrik 4">
            <a:extLst>
              <a:ext uri="{FF2B5EF4-FFF2-40B4-BE49-F238E27FC236}">
                <a16:creationId xmlns:a16="http://schemas.microsoft.com/office/drawing/2014/main" xmlns="" id="{9ABB968E-B7D6-4E5A-8C0D-059C6062794B}"/>
              </a:ext>
            </a:extLst>
          </p:cNvPr>
          <p:cNvSpPr txBox="1">
            <a:spLocks/>
          </p:cNvSpPr>
          <p:nvPr/>
        </p:nvSpPr>
        <p:spPr>
          <a:xfrm>
            <a:off x="385815" y="1044167"/>
            <a:ext cx="2777387" cy="508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Range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xmlns="" id="{5C91331F-B27B-47BB-A2B2-F230E3B15B1B}"/>
              </a:ext>
            </a:extLst>
          </p:cNvPr>
          <p:cNvSpPr txBox="1"/>
          <p:nvPr/>
        </p:nvSpPr>
        <p:spPr>
          <a:xfrm>
            <a:off x="996877" y="712015"/>
            <a:ext cx="1384136" cy="46166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SALTEC</a:t>
            </a:r>
            <a:endParaRPr lang="sv-SE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ktangel: diagonala rundade hörn 2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0A407FE-C219-491D-8F49-A1ED51A2EA0E}"/>
              </a:ext>
            </a:extLst>
          </p:cNvPr>
          <p:cNvSpPr/>
          <p:nvPr/>
        </p:nvSpPr>
        <p:spPr>
          <a:xfrm>
            <a:off x="833965" y="6165194"/>
            <a:ext cx="99264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2C783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b="1" dirty="0"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</a:p>
        </p:txBody>
      </p:sp>
      <p:pic>
        <p:nvPicPr>
          <p:cNvPr id="27" name="Bild 26" descr="Hem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EA7E093-B77E-4412-BA28-9856B157FF4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04669" y="6136703"/>
            <a:ext cx="376443" cy="376443"/>
          </a:xfrm>
          <a:prstGeom prst="rect">
            <a:avLst/>
          </a:prstGeom>
          <a:effectLst>
            <a:glow rad="203200">
              <a:schemeClr val="accent6">
                <a:satMod val="175000"/>
                <a:alpha val="12000"/>
              </a:schemeClr>
            </a:glow>
          </a:effectLst>
        </p:spPr>
      </p:pic>
      <p:sp>
        <p:nvSpPr>
          <p:cNvPr id="22" name="Rektangel: diagonala rundade hörn 21">
            <a:hlinkClick r:id="rId15" action="ppaction://hlinksldjump"/>
            <a:extLst>
              <a:ext uri="{FF2B5EF4-FFF2-40B4-BE49-F238E27FC236}">
                <a16:creationId xmlns:a16="http://schemas.microsoft.com/office/drawing/2014/main" xmlns="" id="{6596AC39-B4DA-4144-808C-3B9B2FB19DFE}"/>
              </a:ext>
            </a:extLst>
          </p:cNvPr>
          <p:cNvSpPr/>
          <p:nvPr/>
        </p:nvSpPr>
        <p:spPr>
          <a:xfrm>
            <a:off x="6226593" y="6165194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23" name="Rektangel: diagonala rundade hörn 22">
            <a:hlinkClick r:id="rId16" action="ppaction://hlinksldjump"/>
            <a:extLst>
              <a:ext uri="{FF2B5EF4-FFF2-40B4-BE49-F238E27FC236}">
                <a16:creationId xmlns:a16="http://schemas.microsoft.com/office/drawing/2014/main" xmlns="" id="{D799C3E8-70BF-4896-A047-B419D6E3502F}"/>
              </a:ext>
            </a:extLst>
          </p:cNvPr>
          <p:cNvSpPr/>
          <p:nvPr/>
        </p:nvSpPr>
        <p:spPr>
          <a:xfrm>
            <a:off x="10727746" y="6182446"/>
            <a:ext cx="95812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Options</a:t>
            </a:r>
          </a:p>
        </p:txBody>
      </p:sp>
      <p:sp>
        <p:nvSpPr>
          <p:cNvPr id="28" name="Rektangel: diagonala rundade hörn 27">
            <a:hlinkClick r:id="rId17" action="ppaction://hlinksldjump"/>
            <a:extLst>
              <a:ext uri="{FF2B5EF4-FFF2-40B4-BE49-F238E27FC236}">
                <a16:creationId xmlns:a16="http://schemas.microsoft.com/office/drawing/2014/main" xmlns="" id="{A9362C05-9BE8-490A-9D0D-688D4E6D5DD1}"/>
              </a:ext>
            </a:extLst>
          </p:cNvPr>
          <p:cNvSpPr/>
          <p:nvPr/>
        </p:nvSpPr>
        <p:spPr>
          <a:xfrm>
            <a:off x="4635039" y="6165194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</p:spTree>
    <p:extLst>
      <p:ext uri="{BB962C8B-B14F-4D97-AF65-F5344CB8AC3E}">
        <p14:creationId xmlns:p14="http://schemas.microsoft.com/office/powerpoint/2010/main" val="70356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lödesschema: Alternativ process 32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BD2FE979-5D00-42B7-9626-331046A00D18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sp>
        <p:nvSpPr>
          <p:cNvPr id="17" name="Rubrik 4">
            <a:extLst>
              <a:ext uri="{FF2B5EF4-FFF2-40B4-BE49-F238E27FC236}">
                <a16:creationId xmlns:a16="http://schemas.microsoft.com/office/drawing/2014/main" xmlns="" id="{61EC1776-745B-4231-BE31-4650EFE102D6}"/>
              </a:ext>
            </a:extLst>
          </p:cNvPr>
          <p:cNvSpPr txBox="1">
            <a:spLocks/>
          </p:cNvSpPr>
          <p:nvPr/>
        </p:nvSpPr>
        <p:spPr>
          <a:xfrm>
            <a:off x="1448038" y="4074658"/>
            <a:ext cx="1433292" cy="248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sv-SE" sz="12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Sludge</a:t>
            </a:r>
            <a:r>
              <a:rPr lang="sv-SE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Sled</a:t>
            </a:r>
            <a:endParaRPr lang="en-US" sz="1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ubrik 4">
            <a:extLst>
              <a:ext uri="{FF2B5EF4-FFF2-40B4-BE49-F238E27FC236}">
                <a16:creationId xmlns:a16="http://schemas.microsoft.com/office/drawing/2014/main" xmlns="" id="{368FA13C-5D2B-461A-B660-06F292817CF9}"/>
              </a:ext>
            </a:extLst>
          </p:cNvPr>
          <p:cNvSpPr txBox="1">
            <a:spLocks/>
          </p:cNvSpPr>
          <p:nvPr/>
        </p:nvSpPr>
        <p:spPr>
          <a:xfrm>
            <a:off x="5834398" y="4088388"/>
            <a:ext cx="3151331" cy="2206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Sludge Mixer</a:t>
            </a:r>
          </a:p>
        </p:txBody>
      </p:sp>
      <p:sp>
        <p:nvSpPr>
          <p:cNvPr id="20" name="Rubrik 4">
            <a:extLst>
              <a:ext uri="{FF2B5EF4-FFF2-40B4-BE49-F238E27FC236}">
                <a16:creationId xmlns:a16="http://schemas.microsoft.com/office/drawing/2014/main" xmlns="" id="{9492B6E9-B184-4C3F-A62A-6D84314D2EE2}"/>
              </a:ext>
            </a:extLst>
          </p:cNvPr>
          <p:cNvSpPr txBox="1">
            <a:spLocks/>
          </p:cNvSpPr>
          <p:nvPr/>
        </p:nvSpPr>
        <p:spPr>
          <a:xfrm>
            <a:off x="9137061" y="4076107"/>
            <a:ext cx="1806039" cy="2614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Mixer</a:t>
            </a:r>
          </a:p>
        </p:txBody>
      </p:sp>
      <p:pic>
        <p:nvPicPr>
          <p:cNvPr id="3" name="Bildobjekt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949E593B-8811-46D5-8BF5-D457881BB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588" y="2814380"/>
            <a:ext cx="2198626" cy="1297189"/>
          </a:xfrm>
          <a:prstGeom prst="rect">
            <a:avLst/>
          </a:prstGeom>
        </p:spPr>
      </p:pic>
      <p:pic>
        <p:nvPicPr>
          <p:cNvPr id="10" name="Bildobjekt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2DCCF33A-01C1-4A54-9400-694ABA657F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243" y="2768828"/>
            <a:ext cx="1683790" cy="1148345"/>
          </a:xfrm>
          <a:prstGeom prst="rect">
            <a:avLst/>
          </a:prstGeom>
        </p:spPr>
      </p:pic>
      <p:pic>
        <p:nvPicPr>
          <p:cNvPr id="24" name="Bildobjekt 23">
            <a:hlinkClick r:id="rId7" action="ppaction://hlinksldjump"/>
            <a:extLst>
              <a:ext uri="{FF2B5EF4-FFF2-40B4-BE49-F238E27FC236}">
                <a16:creationId xmlns:a16="http://schemas.microsoft.com/office/drawing/2014/main" xmlns="" id="{4B8EEBC2-F7DC-4022-8D0C-052BC711C7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839" y="2630482"/>
            <a:ext cx="1820100" cy="1292271"/>
          </a:xfrm>
          <a:prstGeom prst="rect">
            <a:avLst/>
          </a:prstGeom>
        </p:spPr>
      </p:pic>
      <p:sp>
        <p:nvSpPr>
          <p:cNvPr id="29" name="Rubrik 4">
            <a:extLst>
              <a:ext uri="{FF2B5EF4-FFF2-40B4-BE49-F238E27FC236}">
                <a16:creationId xmlns:a16="http://schemas.microsoft.com/office/drawing/2014/main" xmlns="" id="{222BECBF-C3C8-4E3D-B60C-C7EFC8DB242E}"/>
              </a:ext>
            </a:extLst>
          </p:cNvPr>
          <p:cNvSpPr txBox="1">
            <a:spLocks/>
          </p:cNvSpPr>
          <p:nvPr/>
        </p:nvSpPr>
        <p:spPr>
          <a:xfrm>
            <a:off x="4533008" y="919554"/>
            <a:ext cx="3175478" cy="283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30" name="Rubrik 4">
            <a:extLst>
              <a:ext uri="{FF2B5EF4-FFF2-40B4-BE49-F238E27FC236}">
                <a16:creationId xmlns:a16="http://schemas.microsoft.com/office/drawing/2014/main" xmlns="" id="{330F6D16-599B-497A-95C9-084DE118FA37}"/>
              </a:ext>
            </a:extLst>
          </p:cNvPr>
          <p:cNvSpPr txBox="1">
            <a:spLocks/>
          </p:cNvSpPr>
          <p:nvPr/>
        </p:nvSpPr>
        <p:spPr>
          <a:xfrm>
            <a:off x="4533008" y="1277358"/>
            <a:ext cx="3175478" cy="19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Accessories options</a:t>
            </a:r>
          </a:p>
        </p:txBody>
      </p:sp>
      <p:pic>
        <p:nvPicPr>
          <p:cNvPr id="6" name="Bildobjekt 5">
            <a:hlinkClick r:id="rId9" action="ppaction://hlinksldjump"/>
            <a:extLst>
              <a:ext uri="{FF2B5EF4-FFF2-40B4-BE49-F238E27FC236}">
                <a16:creationId xmlns:a16="http://schemas.microsoft.com/office/drawing/2014/main" xmlns="" id="{AB62022E-B6CC-4739-A175-7228B87D1C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2040">
            <a:off x="3741824" y="3134691"/>
            <a:ext cx="1394824" cy="587819"/>
          </a:xfrm>
          <a:prstGeom prst="rect">
            <a:avLst/>
          </a:prstGeom>
        </p:spPr>
      </p:pic>
      <p:sp>
        <p:nvSpPr>
          <p:cNvPr id="21" name="Rubrik 4">
            <a:extLst>
              <a:ext uri="{FF2B5EF4-FFF2-40B4-BE49-F238E27FC236}">
                <a16:creationId xmlns:a16="http://schemas.microsoft.com/office/drawing/2014/main" xmlns="" id="{BBC8D9A5-B029-4B4A-A65D-C03F031C43DC}"/>
              </a:ext>
            </a:extLst>
          </p:cNvPr>
          <p:cNvSpPr txBox="1">
            <a:spLocks/>
          </p:cNvSpPr>
          <p:nvPr/>
        </p:nvSpPr>
        <p:spPr>
          <a:xfrm>
            <a:off x="3237769" y="4088388"/>
            <a:ext cx="3151331" cy="2206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Polymer flange with divisive</a:t>
            </a:r>
          </a:p>
        </p:txBody>
      </p:sp>
      <p:pic>
        <p:nvPicPr>
          <p:cNvPr id="4" name="Bildobjekt 3">
            <a:hlinkClick r:id="rId9" action="ppaction://hlinksldjump"/>
            <a:extLst>
              <a:ext uri="{FF2B5EF4-FFF2-40B4-BE49-F238E27FC236}">
                <a16:creationId xmlns:a16="http://schemas.microsoft.com/office/drawing/2014/main" xmlns="" id="{0584EFD2-2B5F-4E2B-8819-ABBFD738A8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21" y="3191631"/>
            <a:ext cx="1044069" cy="780828"/>
          </a:xfrm>
          <a:prstGeom prst="rect">
            <a:avLst/>
          </a:prstGeom>
        </p:spPr>
      </p:pic>
      <p:sp>
        <p:nvSpPr>
          <p:cNvPr id="28" name="Rubrik 4">
            <a:extLst>
              <a:ext uri="{FF2B5EF4-FFF2-40B4-BE49-F238E27FC236}">
                <a16:creationId xmlns:a16="http://schemas.microsoft.com/office/drawing/2014/main" xmlns="" id="{DCB99B41-0DE8-4A87-8B2F-D8B6AE66579B}"/>
              </a:ext>
            </a:extLst>
          </p:cNvPr>
          <p:cNvSpPr txBox="1">
            <a:spLocks/>
          </p:cNvSpPr>
          <p:nvPr/>
        </p:nvSpPr>
        <p:spPr>
          <a:xfrm>
            <a:off x="385815" y="1044167"/>
            <a:ext cx="2777387" cy="508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Range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xmlns="" id="{EC0C69E7-ACCD-4878-B33D-4C32407BEA58}"/>
              </a:ext>
            </a:extLst>
          </p:cNvPr>
          <p:cNvSpPr txBox="1"/>
          <p:nvPr/>
        </p:nvSpPr>
        <p:spPr>
          <a:xfrm>
            <a:off x="996877" y="712015"/>
            <a:ext cx="1384136" cy="46166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SALTEC</a:t>
            </a:r>
            <a:endParaRPr lang="sv-SE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ktangel: diagonala rundade hörn 33">
            <a:hlinkClick r:id="rId12" action="ppaction://hlinksldjump"/>
            <a:extLst>
              <a:ext uri="{FF2B5EF4-FFF2-40B4-BE49-F238E27FC236}">
                <a16:creationId xmlns:a16="http://schemas.microsoft.com/office/drawing/2014/main" xmlns="" id="{798FA2B2-790A-435B-A290-C2988B0A7A71}"/>
              </a:ext>
            </a:extLst>
          </p:cNvPr>
          <p:cNvSpPr/>
          <p:nvPr/>
        </p:nvSpPr>
        <p:spPr>
          <a:xfrm>
            <a:off x="833965" y="6165194"/>
            <a:ext cx="99264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2C783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b="1" dirty="0"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</a:p>
        </p:txBody>
      </p:sp>
      <p:pic>
        <p:nvPicPr>
          <p:cNvPr id="35" name="Bild 34" descr="Hem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05B68C7-5F85-4B32-8A52-5CC97D9DA1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04669" y="6136703"/>
            <a:ext cx="376443" cy="376443"/>
          </a:xfrm>
          <a:prstGeom prst="rect">
            <a:avLst/>
          </a:prstGeom>
          <a:effectLst>
            <a:glow rad="203200">
              <a:schemeClr val="accent6">
                <a:satMod val="175000"/>
                <a:alpha val="12000"/>
              </a:schemeClr>
            </a:glow>
          </a:effectLst>
        </p:spPr>
      </p:pic>
      <p:sp>
        <p:nvSpPr>
          <p:cNvPr id="36" name="Rektangel: diagonala rundade hörn 3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913DECAF-B089-4279-AB3B-6546F7A3E5FE}"/>
              </a:ext>
            </a:extLst>
          </p:cNvPr>
          <p:cNvSpPr/>
          <p:nvPr/>
        </p:nvSpPr>
        <p:spPr>
          <a:xfrm>
            <a:off x="3927118" y="6178771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37" name="Rektangel: diagonala rundade hörn 36">
            <a:hlinkClick r:id="rId17" action="ppaction://hlinksldjump"/>
            <a:extLst>
              <a:ext uri="{FF2B5EF4-FFF2-40B4-BE49-F238E27FC236}">
                <a16:creationId xmlns:a16="http://schemas.microsoft.com/office/drawing/2014/main" xmlns="" id="{62C3D77D-68FD-4406-BD8B-363AC2CDD803}"/>
              </a:ext>
            </a:extLst>
          </p:cNvPr>
          <p:cNvSpPr/>
          <p:nvPr/>
        </p:nvSpPr>
        <p:spPr>
          <a:xfrm>
            <a:off x="5439205" y="6178771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38" name="Rektangel: diagonala rundade hörn 37">
            <a:hlinkClick r:id="rId18" action="ppaction://hlinksldjump"/>
            <a:extLst>
              <a:ext uri="{FF2B5EF4-FFF2-40B4-BE49-F238E27FC236}">
                <a16:creationId xmlns:a16="http://schemas.microsoft.com/office/drawing/2014/main" xmlns="" id="{BE0EED77-BFC4-46C8-AE01-0D8CE20B7224}"/>
              </a:ext>
            </a:extLst>
          </p:cNvPr>
          <p:cNvSpPr/>
          <p:nvPr/>
        </p:nvSpPr>
        <p:spPr>
          <a:xfrm>
            <a:off x="7033291" y="6178372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22" name="Rektangel: diagonala rundade hörn 21">
            <a:extLst>
              <a:ext uri="{FF2B5EF4-FFF2-40B4-BE49-F238E27FC236}">
                <a16:creationId xmlns:a16="http://schemas.microsoft.com/office/drawing/2014/main" xmlns="" id="{D1931FA6-CF8A-43D3-96D8-7B18756857CF}"/>
              </a:ext>
            </a:extLst>
          </p:cNvPr>
          <p:cNvSpPr/>
          <p:nvPr/>
        </p:nvSpPr>
        <p:spPr>
          <a:xfrm>
            <a:off x="10727746" y="6182446"/>
            <a:ext cx="95812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728E7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Options</a:t>
            </a:r>
          </a:p>
        </p:txBody>
      </p:sp>
    </p:spTree>
    <p:extLst>
      <p:ext uri="{BB962C8B-B14F-4D97-AF65-F5344CB8AC3E}">
        <p14:creationId xmlns:p14="http://schemas.microsoft.com/office/powerpoint/2010/main" val="280445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lödesschema: Alternativ process 32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BD2FE979-5D00-42B7-9626-331046A00D18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3" name="Bildobjekt 2" descr="En bild som visar inomhus, kopp&#10;&#10;Beskrivning genererad med mycket hög exakthet">
            <a:hlinkClick r:id="rId3" action="ppaction://hlinksldjump"/>
            <a:extLst>
              <a:ext uri="{FF2B5EF4-FFF2-40B4-BE49-F238E27FC236}">
                <a16:creationId xmlns:a16="http://schemas.microsoft.com/office/drawing/2014/main" xmlns="" id="{90F151E4-0AC3-435F-8D12-5B66D3A98A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25" y="1947136"/>
            <a:ext cx="944820" cy="1634510"/>
          </a:xfrm>
          <a:prstGeom prst="rect">
            <a:avLst/>
          </a:prstGeom>
        </p:spPr>
      </p:pic>
      <p:sp>
        <p:nvSpPr>
          <p:cNvPr id="13" name="Rubrik 4">
            <a:extLst>
              <a:ext uri="{FF2B5EF4-FFF2-40B4-BE49-F238E27FC236}">
                <a16:creationId xmlns:a16="http://schemas.microsoft.com/office/drawing/2014/main" xmlns="" id="{20BC7D64-821D-4259-8536-B59E5EA7FEC6}"/>
              </a:ext>
            </a:extLst>
          </p:cNvPr>
          <p:cNvSpPr txBox="1">
            <a:spLocks/>
          </p:cNvSpPr>
          <p:nvPr/>
        </p:nvSpPr>
        <p:spPr>
          <a:xfrm>
            <a:off x="2714030" y="3690552"/>
            <a:ext cx="1433292" cy="248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sv-SE" sz="12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PolyWet</a:t>
            </a:r>
            <a:endParaRPr lang="en-US" sz="1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ildobjekt 3">
            <a:hlinkClick r:id="rId5" action="ppaction://hlinksldjump"/>
            <a:extLst>
              <a:ext uri="{FF2B5EF4-FFF2-40B4-BE49-F238E27FC236}">
                <a16:creationId xmlns:a16="http://schemas.microsoft.com/office/drawing/2014/main" xmlns="" id="{C70661C7-C7C1-472E-B701-3CE2752CBA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990" y="4381134"/>
            <a:ext cx="1112074" cy="974079"/>
          </a:xfrm>
          <a:prstGeom prst="rect">
            <a:avLst/>
          </a:prstGeom>
        </p:spPr>
      </p:pic>
      <p:pic>
        <p:nvPicPr>
          <p:cNvPr id="6" name="Bildobjekt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5834B949-4CBF-4D5C-9D93-CB7DD3F525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910" y="4271483"/>
            <a:ext cx="1423080" cy="1083730"/>
          </a:xfrm>
          <a:prstGeom prst="rect">
            <a:avLst/>
          </a:prstGeom>
        </p:spPr>
      </p:pic>
      <p:pic>
        <p:nvPicPr>
          <p:cNvPr id="10" name="Bildobjekt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430E223B-56CA-4732-9297-C40F91EE1C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641" y="2325375"/>
            <a:ext cx="964438" cy="1322429"/>
          </a:xfrm>
          <a:prstGeom prst="rect">
            <a:avLst/>
          </a:prstGeom>
        </p:spPr>
      </p:pic>
      <p:pic>
        <p:nvPicPr>
          <p:cNvPr id="12" name="Bildobjekt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3442F479-C25F-4379-8AE7-AA5BB058C7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829" y="2123819"/>
            <a:ext cx="711815" cy="1495410"/>
          </a:xfrm>
          <a:prstGeom prst="rect">
            <a:avLst/>
          </a:prstGeom>
        </p:spPr>
      </p:pic>
      <p:pic>
        <p:nvPicPr>
          <p:cNvPr id="15" name="Bildobjekt 1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FFE2AA1B-7A7F-4ABE-98FB-A779C32F59B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3549">
            <a:off x="3688250" y="3846655"/>
            <a:ext cx="1521684" cy="1812130"/>
          </a:xfrm>
          <a:prstGeom prst="rect">
            <a:avLst/>
          </a:prstGeom>
        </p:spPr>
      </p:pic>
      <p:pic>
        <p:nvPicPr>
          <p:cNvPr id="17" name="Bildobjekt 16">
            <a:hlinkClick r:id="rId13" action="ppaction://hlinksldjump"/>
            <a:extLst>
              <a:ext uri="{FF2B5EF4-FFF2-40B4-BE49-F238E27FC236}">
                <a16:creationId xmlns:a16="http://schemas.microsoft.com/office/drawing/2014/main" xmlns="" id="{3ED38B2E-4E9B-4A5C-8F77-FC8E1F0B63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824" y="2325967"/>
            <a:ext cx="1837322" cy="1399191"/>
          </a:xfrm>
          <a:prstGeom prst="rect">
            <a:avLst/>
          </a:prstGeom>
        </p:spPr>
      </p:pic>
      <p:sp>
        <p:nvSpPr>
          <p:cNvPr id="28" name="Rubrik 4">
            <a:extLst>
              <a:ext uri="{FF2B5EF4-FFF2-40B4-BE49-F238E27FC236}">
                <a16:creationId xmlns:a16="http://schemas.microsoft.com/office/drawing/2014/main" xmlns="" id="{43664E9D-4868-4A68-BCE5-FD2E1FBBA076}"/>
              </a:ext>
            </a:extLst>
          </p:cNvPr>
          <p:cNvSpPr txBox="1">
            <a:spLocks/>
          </p:cNvSpPr>
          <p:nvPr/>
        </p:nvSpPr>
        <p:spPr>
          <a:xfrm>
            <a:off x="3601097" y="5455210"/>
            <a:ext cx="1695990" cy="248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sv-SE" sz="12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Diluting</a:t>
            </a:r>
            <a:r>
              <a:rPr lang="sv-SE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sv-SE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Board</a:t>
            </a:r>
            <a:endParaRPr lang="en-US" sz="1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ubrik 4">
            <a:extLst>
              <a:ext uri="{FF2B5EF4-FFF2-40B4-BE49-F238E27FC236}">
                <a16:creationId xmlns:a16="http://schemas.microsoft.com/office/drawing/2014/main" xmlns="" id="{3884D4B7-8985-4D2D-90B1-49F90DAA690C}"/>
              </a:ext>
            </a:extLst>
          </p:cNvPr>
          <p:cNvSpPr txBox="1">
            <a:spLocks/>
          </p:cNvSpPr>
          <p:nvPr/>
        </p:nvSpPr>
        <p:spPr>
          <a:xfrm>
            <a:off x="8410140" y="3724771"/>
            <a:ext cx="1433292" cy="248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sv-SE" sz="12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Heated</a:t>
            </a:r>
            <a:r>
              <a:rPr lang="sv-SE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</a:t>
            </a:r>
            <a:endParaRPr lang="en-US" sz="1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ubrik 4">
            <a:extLst>
              <a:ext uri="{FF2B5EF4-FFF2-40B4-BE49-F238E27FC236}">
                <a16:creationId xmlns:a16="http://schemas.microsoft.com/office/drawing/2014/main" xmlns="" id="{AE3138D5-C5DF-4097-8839-63F8C0F5555C}"/>
              </a:ext>
            </a:extLst>
          </p:cNvPr>
          <p:cNvSpPr txBox="1">
            <a:spLocks/>
          </p:cNvSpPr>
          <p:nvPr/>
        </p:nvSpPr>
        <p:spPr>
          <a:xfrm>
            <a:off x="5406243" y="3733682"/>
            <a:ext cx="1433292" cy="248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sv-SE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Polymer </a:t>
            </a:r>
            <a:r>
              <a:rPr lang="sv-SE" sz="12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Eductor</a:t>
            </a:r>
            <a:endParaRPr lang="en-US" sz="1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ubrik 4">
            <a:extLst>
              <a:ext uri="{FF2B5EF4-FFF2-40B4-BE49-F238E27FC236}">
                <a16:creationId xmlns:a16="http://schemas.microsoft.com/office/drawing/2014/main" xmlns="" id="{BF57DBA7-19EA-40B4-801B-F8523E41DE74}"/>
              </a:ext>
            </a:extLst>
          </p:cNvPr>
          <p:cNvSpPr txBox="1">
            <a:spLocks/>
          </p:cNvSpPr>
          <p:nvPr/>
        </p:nvSpPr>
        <p:spPr>
          <a:xfrm>
            <a:off x="6808217" y="5438350"/>
            <a:ext cx="1894657" cy="248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sv-SE" sz="12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AeroWet</a:t>
            </a:r>
            <a:r>
              <a:rPr lang="sv-SE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sv-SE" sz="12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sv-SE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</a:t>
            </a:r>
            <a:endParaRPr lang="en-US" sz="1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ubrik 4">
            <a:extLst>
              <a:ext uri="{FF2B5EF4-FFF2-40B4-BE49-F238E27FC236}">
                <a16:creationId xmlns:a16="http://schemas.microsoft.com/office/drawing/2014/main" xmlns="" id="{C3171E9F-B9DD-4E7D-8376-42F8D0C838B8}"/>
              </a:ext>
            </a:extLst>
          </p:cNvPr>
          <p:cNvSpPr txBox="1">
            <a:spLocks/>
          </p:cNvSpPr>
          <p:nvPr/>
        </p:nvSpPr>
        <p:spPr>
          <a:xfrm>
            <a:off x="5145481" y="919554"/>
            <a:ext cx="1905305" cy="283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35" name="Rubrik 4">
            <a:extLst>
              <a:ext uri="{FF2B5EF4-FFF2-40B4-BE49-F238E27FC236}">
                <a16:creationId xmlns:a16="http://schemas.microsoft.com/office/drawing/2014/main" xmlns="" id="{E9B44C24-CCF6-4643-B04C-F50527BBF044}"/>
              </a:ext>
            </a:extLst>
          </p:cNvPr>
          <p:cNvSpPr txBox="1">
            <a:spLocks/>
          </p:cNvSpPr>
          <p:nvPr/>
        </p:nvSpPr>
        <p:spPr>
          <a:xfrm>
            <a:off x="4533008" y="1277358"/>
            <a:ext cx="3175478" cy="19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Accessories options</a:t>
            </a:r>
          </a:p>
        </p:txBody>
      </p:sp>
      <p:sp>
        <p:nvSpPr>
          <p:cNvPr id="36" name="Rubrik 4">
            <a:extLst>
              <a:ext uri="{FF2B5EF4-FFF2-40B4-BE49-F238E27FC236}">
                <a16:creationId xmlns:a16="http://schemas.microsoft.com/office/drawing/2014/main" xmlns="" id="{268C742F-1489-488D-9B73-A1A943410C32}"/>
              </a:ext>
            </a:extLst>
          </p:cNvPr>
          <p:cNvSpPr txBox="1">
            <a:spLocks/>
          </p:cNvSpPr>
          <p:nvPr/>
        </p:nvSpPr>
        <p:spPr>
          <a:xfrm>
            <a:off x="385815" y="1044167"/>
            <a:ext cx="2777387" cy="508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Range</a:t>
            </a:r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xmlns="" id="{783CFCC2-DA10-4C89-81A7-9460AABBFAC7}"/>
              </a:ext>
            </a:extLst>
          </p:cNvPr>
          <p:cNvSpPr txBox="1"/>
          <p:nvPr/>
        </p:nvSpPr>
        <p:spPr>
          <a:xfrm>
            <a:off x="996877" y="712015"/>
            <a:ext cx="1384136" cy="46166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SALTEC</a:t>
            </a:r>
            <a:endParaRPr lang="sv-SE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ktangel: diagonala rundade hörn 37">
            <a:hlinkClick r:id="rId15" action="ppaction://hlinksldjump"/>
            <a:extLst>
              <a:ext uri="{FF2B5EF4-FFF2-40B4-BE49-F238E27FC236}">
                <a16:creationId xmlns:a16="http://schemas.microsoft.com/office/drawing/2014/main" xmlns="" id="{10E38777-8D38-46BE-ACE5-4CEDB206BE51}"/>
              </a:ext>
            </a:extLst>
          </p:cNvPr>
          <p:cNvSpPr/>
          <p:nvPr/>
        </p:nvSpPr>
        <p:spPr>
          <a:xfrm>
            <a:off x="833965" y="6165194"/>
            <a:ext cx="99264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2C783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b="1" dirty="0"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</a:p>
        </p:txBody>
      </p:sp>
      <p:pic>
        <p:nvPicPr>
          <p:cNvPr id="39" name="Bild 38" descr="Hem">
            <a:hlinkClick r:id="rId16" action="ppaction://hlinksldjump"/>
            <a:extLst>
              <a:ext uri="{FF2B5EF4-FFF2-40B4-BE49-F238E27FC236}">
                <a16:creationId xmlns:a16="http://schemas.microsoft.com/office/drawing/2014/main" xmlns="" id="{13179B27-5C20-4144-B7FE-1FF8748DAA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204669" y="6136703"/>
            <a:ext cx="376443" cy="376443"/>
          </a:xfrm>
          <a:prstGeom prst="rect">
            <a:avLst/>
          </a:prstGeom>
          <a:effectLst>
            <a:glow rad="203200">
              <a:schemeClr val="accent6">
                <a:satMod val="175000"/>
                <a:alpha val="12000"/>
              </a:schemeClr>
            </a:glow>
          </a:effectLst>
        </p:spPr>
      </p:pic>
      <p:sp>
        <p:nvSpPr>
          <p:cNvPr id="25" name="Rektangel: diagonala rundade hörn 24">
            <a:hlinkClick r:id="rId19" action="ppaction://hlinksldjump"/>
            <a:extLst>
              <a:ext uri="{FF2B5EF4-FFF2-40B4-BE49-F238E27FC236}">
                <a16:creationId xmlns:a16="http://schemas.microsoft.com/office/drawing/2014/main" xmlns="" id="{FED8D7B2-4F25-4901-8FD2-DC0DD94C5599}"/>
              </a:ext>
            </a:extLst>
          </p:cNvPr>
          <p:cNvSpPr/>
          <p:nvPr/>
        </p:nvSpPr>
        <p:spPr>
          <a:xfrm>
            <a:off x="3927118" y="6178771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26" name="Rektangel: diagonala rundade hörn 25">
            <a:hlinkClick r:id="rId20" action="ppaction://hlinksldjump"/>
            <a:extLst>
              <a:ext uri="{FF2B5EF4-FFF2-40B4-BE49-F238E27FC236}">
                <a16:creationId xmlns:a16="http://schemas.microsoft.com/office/drawing/2014/main" xmlns="" id="{06E9B468-F907-4F5F-A5DC-4027E494C85E}"/>
              </a:ext>
            </a:extLst>
          </p:cNvPr>
          <p:cNvSpPr/>
          <p:nvPr/>
        </p:nvSpPr>
        <p:spPr>
          <a:xfrm>
            <a:off x="5439205" y="6178771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27" name="Rektangel: diagonala rundade hörn 26">
            <a:hlinkClick r:id="rId21" action="ppaction://hlinksldjump"/>
            <a:extLst>
              <a:ext uri="{FF2B5EF4-FFF2-40B4-BE49-F238E27FC236}">
                <a16:creationId xmlns:a16="http://schemas.microsoft.com/office/drawing/2014/main" xmlns="" id="{04502620-BFBE-4AD7-BC2A-FE5775B19FBD}"/>
              </a:ext>
            </a:extLst>
          </p:cNvPr>
          <p:cNvSpPr/>
          <p:nvPr/>
        </p:nvSpPr>
        <p:spPr>
          <a:xfrm>
            <a:off x="7033291" y="6178372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29" name="Rektangel: diagonala rundade hörn 28">
            <a:extLst>
              <a:ext uri="{FF2B5EF4-FFF2-40B4-BE49-F238E27FC236}">
                <a16:creationId xmlns:a16="http://schemas.microsoft.com/office/drawing/2014/main" xmlns="" id="{4D192F33-D5EE-4D4A-BD7F-EB40D6D65BBE}"/>
              </a:ext>
            </a:extLst>
          </p:cNvPr>
          <p:cNvSpPr/>
          <p:nvPr/>
        </p:nvSpPr>
        <p:spPr>
          <a:xfrm>
            <a:off x="10727746" y="6182446"/>
            <a:ext cx="95812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728E7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Options</a:t>
            </a:r>
          </a:p>
        </p:txBody>
      </p:sp>
    </p:spTree>
    <p:extLst>
      <p:ext uri="{BB962C8B-B14F-4D97-AF65-F5344CB8AC3E}">
        <p14:creationId xmlns:p14="http://schemas.microsoft.com/office/powerpoint/2010/main" val="238347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hlinkClick r:id="rId3" action="ppaction://hlinksldjump"/>
            <a:extLst>
              <a:ext uri="{FF2B5EF4-FFF2-40B4-BE49-F238E27FC236}">
                <a16:creationId xmlns:a16="http://schemas.microsoft.com/office/drawing/2014/main" xmlns="" id="{4E7866F2-023A-4FCE-80EA-A6DD9D5790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570" y="1257976"/>
            <a:ext cx="6368737" cy="4776553"/>
          </a:xfrm>
          <a:prstGeom prst="rect">
            <a:avLst/>
          </a:prstGeom>
        </p:spPr>
      </p:pic>
      <p:sp>
        <p:nvSpPr>
          <p:cNvPr id="7" name="Pratbubbla: rektangel 6">
            <a:extLst>
              <a:ext uri="{FF2B5EF4-FFF2-40B4-BE49-F238E27FC236}">
                <a16:creationId xmlns:a16="http://schemas.microsoft.com/office/drawing/2014/main" xmlns="" id="{CE82356E-CE98-4A44-9166-9F03EA84BEF7}"/>
              </a:ext>
            </a:extLst>
          </p:cNvPr>
          <p:cNvSpPr/>
          <p:nvPr/>
        </p:nvSpPr>
        <p:spPr>
          <a:xfrm>
            <a:off x="815732" y="356856"/>
            <a:ext cx="5925588" cy="3503175"/>
          </a:xfrm>
          <a:prstGeom prst="wedgeRectCallout">
            <a:avLst/>
          </a:prstGeom>
          <a:blipFill dpi="0" rotWithShape="1">
            <a:blip r:embed="rId5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t="-31000" b="-31000"/>
            </a:stretch>
          </a:blipFill>
          <a:effectLst>
            <a:reflection endPos="39000" dist="50800" dir="5400000" sy="-100000" algn="bl" rotWithShape="0"/>
            <a:softEdge rad="381000"/>
          </a:effectLst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xmlns="" id="{C86417D3-93D7-4136-A031-2A06C4E9B78E}"/>
              </a:ext>
            </a:extLst>
          </p:cNvPr>
          <p:cNvSpPr txBox="1"/>
          <p:nvPr/>
        </p:nvSpPr>
        <p:spPr>
          <a:xfrm>
            <a:off x="834174" y="1497711"/>
            <a:ext cx="5575544" cy="109498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thickener for dewatering of municipal and industrial wastewater.</a:t>
            </a:r>
          </a:p>
          <a:p>
            <a:pPr>
              <a:lnSpc>
                <a:spcPts val="2000"/>
              </a:lnSpc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effective dewatering unit with excellent result.</a:t>
            </a:r>
          </a:p>
        </p:txBody>
      </p:sp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xmlns="" id="{ABFEB5E2-071D-4027-AE2D-C3FDFDA3E20B}"/>
              </a:ext>
            </a:extLst>
          </p:cNvPr>
          <p:cNvSpPr/>
          <p:nvPr/>
        </p:nvSpPr>
        <p:spPr>
          <a:xfrm>
            <a:off x="834174" y="2924034"/>
            <a:ext cx="4588726" cy="2296828"/>
          </a:xfrm>
          <a:prstGeom prst="roundRect">
            <a:avLst>
              <a:gd name="adj" fmla="val 10226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3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203200" sx="99000" sy="99000" algn="ctr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44450" h="12700" prst="angle"/>
            <a:contourClr>
              <a:schemeClr val="bg2">
                <a:lumMod val="90000"/>
              </a:schemeClr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171450" lvl="0" indent="-171450" defTabSz="711200">
              <a:spcAft>
                <a:spcPts val="600"/>
              </a:spcAft>
            </a:pPr>
            <a:r>
              <a:rPr lang="en-US" sz="1200" b="1" dirty="0">
                <a:ln/>
                <a:solidFill>
                  <a:srgbClr val="1E61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sv-SE" sz="1000" dirty="0" err="1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Compact</a:t>
            </a:r>
            <a:r>
              <a:rPr lang="sv-SE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1000" dirty="0" err="1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</a:t>
            </a:r>
            <a:r>
              <a:rPr lang="sv-SE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1000" dirty="0" err="1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Hygienic</a:t>
            </a:r>
            <a:r>
              <a:rPr lang="sv-SE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CE </a:t>
            </a:r>
            <a:r>
              <a:rPr lang="sv-SE" sz="1000" dirty="0" err="1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</a:t>
            </a:r>
            <a:r>
              <a:rPr lang="sv-SE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maintenance and accessibility.</a:t>
            </a:r>
            <a:endParaRPr lang="sv-SE" sz="1000" dirty="0">
              <a:ln/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Fully enclosed ventilated system to eliminate aerosol and </a:t>
            </a:r>
            <a:r>
              <a:rPr lang="en-US" sz="1000" dirty="0" err="1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odour</a:t>
            </a: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consumption of resources - Polymer, Energy, Water.</a:t>
            </a:r>
            <a:endParaRPr lang="sv-SE" sz="1000" dirty="0">
              <a:ln/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design and manufacturing with the best materials available.</a:t>
            </a:r>
          </a:p>
          <a:p>
            <a:pPr marL="171450" lvl="1" indent="-171450" defTabSz="5334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>
                <a:srgbClr val="69B42E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ln/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quality equipment completely in stainless steel.</a:t>
            </a:r>
          </a:p>
        </p:txBody>
      </p:sp>
      <p:sp>
        <p:nvSpPr>
          <p:cNvPr id="15" name="Rektangel: rundade hörn 14">
            <a:hlinkClick r:id="rId7" action="ppaction://hlinksldjump"/>
            <a:extLst>
              <a:ext uri="{FF2B5EF4-FFF2-40B4-BE49-F238E27FC236}">
                <a16:creationId xmlns:a16="http://schemas.microsoft.com/office/drawing/2014/main" xmlns="" id="{DD33C1D8-4441-4810-827A-0F79283A3E9C}"/>
              </a:ext>
            </a:extLst>
          </p:cNvPr>
          <p:cNvSpPr/>
          <p:nvPr/>
        </p:nvSpPr>
        <p:spPr>
          <a:xfrm>
            <a:off x="10515520" y="6122030"/>
            <a:ext cx="1142900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Stories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ktangel: rundade hörn 15">
            <a:hlinkClick r:id="rId8" action="ppaction://hlinksldjump"/>
            <a:extLst>
              <a:ext uri="{FF2B5EF4-FFF2-40B4-BE49-F238E27FC236}">
                <a16:creationId xmlns:a16="http://schemas.microsoft.com/office/drawing/2014/main" xmlns="" id="{B788124B-E430-43A8-A832-B58741DCF2CE}"/>
              </a:ext>
            </a:extLst>
          </p:cNvPr>
          <p:cNvSpPr/>
          <p:nvPr/>
        </p:nvSpPr>
        <p:spPr>
          <a:xfrm>
            <a:off x="9219707" y="6122030"/>
            <a:ext cx="1084101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ktangel: rundade hörn 16">
            <a:hlinkClick r:id="rId9" action="ppaction://hlinksldjump"/>
            <a:extLst>
              <a:ext uri="{FF2B5EF4-FFF2-40B4-BE49-F238E27FC236}">
                <a16:creationId xmlns:a16="http://schemas.microsoft.com/office/drawing/2014/main" xmlns="" id="{A2D4B730-6739-4F55-B8E5-66687B988D54}"/>
              </a:ext>
            </a:extLst>
          </p:cNvPr>
          <p:cNvSpPr/>
          <p:nvPr/>
        </p:nvSpPr>
        <p:spPr>
          <a:xfrm>
            <a:off x="7993453" y="6122030"/>
            <a:ext cx="1014542" cy="376586"/>
          </a:xfrm>
          <a:prstGeom prst="roundRect">
            <a:avLst/>
          </a:prstGeom>
          <a:solidFill>
            <a:srgbClr val="1E61A7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Spec.</a:t>
            </a:r>
          </a:p>
        </p:txBody>
      </p:sp>
      <p:sp>
        <p:nvSpPr>
          <p:cNvPr id="11" name="Rektangel: rundade hörn 10">
            <a:extLst>
              <a:ext uri="{FF2B5EF4-FFF2-40B4-BE49-F238E27FC236}">
                <a16:creationId xmlns:a16="http://schemas.microsoft.com/office/drawing/2014/main" xmlns="" id="{4FF112B7-9FCD-4263-BC3D-5BAD21829EA0}"/>
              </a:ext>
            </a:extLst>
          </p:cNvPr>
          <p:cNvSpPr/>
          <p:nvPr/>
        </p:nvSpPr>
        <p:spPr>
          <a:xfrm>
            <a:off x="6767198" y="6122030"/>
            <a:ext cx="1014543" cy="376586"/>
          </a:xfrm>
          <a:prstGeom prst="roundRect">
            <a:avLst/>
          </a:prstGeom>
          <a:solidFill>
            <a:srgbClr val="007430"/>
          </a:solidFill>
          <a:effectLst>
            <a:outerShdw blurRad="50800" dist="38100" dir="5400000" sx="94000" sy="94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xmlns="" id="{DF18B4B4-80BE-4A1D-BA87-84D65CC9492C}"/>
              </a:ext>
            </a:extLst>
          </p:cNvPr>
          <p:cNvSpPr txBox="1"/>
          <p:nvPr/>
        </p:nvSpPr>
        <p:spPr>
          <a:xfrm>
            <a:off x="834174" y="885184"/>
            <a:ext cx="522529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SALTEC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Belt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Thickener</a:t>
            </a:r>
            <a:r>
              <a:rPr lang="sv-SE" sz="2000" dirty="0">
                <a:solidFill>
                  <a:srgbClr val="26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SBT</a:t>
            </a:r>
          </a:p>
        </p:txBody>
      </p:sp>
      <p:sp>
        <p:nvSpPr>
          <p:cNvPr id="20" name="Rektangel: diagonala rundade hörn 1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9F25C807-427F-4822-B1BB-36148FDAA964}"/>
              </a:ext>
            </a:extLst>
          </p:cNvPr>
          <p:cNvSpPr/>
          <p:nvPr/>
        </p:nvSpPr>
        <p:spPr>
          <a:xfrm>
            <a:off x="287033" y="6234168"/>
            <a:ext cx="1262779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Thickener units</a:t>
            </a:r>
          </a:p>
        </p:txBody>
      </p:sp>
      <p:sp>
        <p:nvSpPr>
          <p:cNvPr id="21" name="Rektangel: diagonala rundade hörn 20">
            <a:hlinkClick r:id="rId11" action="ppaction://hlinksldjump"/>
            <a:extLst>
              <a:ext uri="{FF2B5EF4-FFF2-40B4-BE49-F238E27FC236}">
                <a16:creationId xmlns:a16="http://schemas.microsoft.com/office/drawing/2014/main" xmlns="" id="{161EBB9B-61E6-4257-AB1A-0A8EB4E6F406}"/>
              </a:ext>
            </a:extLst>
          </p:cNvPr>
          <p:cNvSpPr/>
          <p:nvPr/>
        </p:nvSpPr>
        <p:spPr>
          <a:xfrm>
            <a:off x="1799120" y="6234168"/>
            <a:ext cx="1344778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Dewatering units</a:t>
            </a:r>
          </a:p>
        </p:txBody>
      </p:sp>
      <p:sp>
        <p:nvSpPr>
          <p:cNvPr id="22" name="Rektangel: diagonala rundade hörn 2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EC503778-16C2-41FD-8F1E-A315380F4173}"/>
              </a:ext>
            </a:extLst>
          </p:cNvPr>
          <p:cNvSpPr/>
          <p:nvPr/>
        </p:nvSpPr>
        <p:spPr>
          <a:xfrm>
            <a:off x="3393206" y="6233769"/>
            <a:ext cx="1137616" cy="334774"/>
          </a:xfrm>
          <a:prstGeom prst="round2DiagRect">
            <a:avLst>
              <a:gd name="adj1" fmla="val 9554"/>
              <a:gd name="adj2" fmla="val 0"/>
            </a:avLst>
          </a:prstGeom>
          <a:solidFill>
            <a:srgbClr val="1E61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12700" prst="coolSlant"/>
            <a:bevelB w="0"/>
            <a:contourClr>
              <a:schemeClr val="accent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Polymer units</a:t>
            </a:r>
          </a:p>
        </p:txBody>
      </p:sp>
      <p:sp>
        <p:nvSpPr>
          <p:cNvPr id="23" name="Flödesschema: Alternativ process 22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713B86DC-C629-4268-B4DF-41EC73D37474}"/>
              </a:ext>
            </a:extLst>
          </p:cNvPr>
          <p:cNvSpPr/>
          <p:nvPr/>
        </p:nvSpPr>
        <p:spPr>
          <a:xfrm>
            <a:off x="11513349" y="150436"/>
            <a:ext cx="484432" cy="268664"/>
          </a:xfrm>
          <a:prstGeom prst="flowChartAlternateProcess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0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24" name="Bild 23" descr="Hem">
            <a:hlinkClick r:id="rId13" action="ppaction://hlinksldjump"/>
            <a:extLst>
              <a:ext uri="{FF2B5EF4-FFF2-40B4-BE49-F238E27FC236}">
                <a16:creationId xmlns:a16="http://schemas.microsoft.com/office/drawing/2014/main" xmlns="" id="{160BBFC7-AC4A-4B2C-B7F2-D36950A62A3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31377" y="83846"/>
            <a:ext cx="376443" cy="376443"/>
          </a:xfrm>
          <a:prstGeom prst="rect">
            <a:avLst/>
          </a:prstGeom>
          <a:effectLst>
            <a:outerShdw blurRad="50800" dist="38100" dir="2700000" sx="96000" sy="96000" algn="tl" rotWithShape="0">
              <a:prstClr val="black">
                <a:alpha val="4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932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ontrol xmlns="http://schemas.microsoft.com/VisualStudio/2011/storyboarding/control">
  <Id Name="System.Storyboarding.Common.Calendar" Revision="1" Stencil="System.Storyboarding.Common" StencilVersion="0.1"/>
</Control>
</file>

<file path=customXml/itemProps1.xml><?xml version="1.0" encoding="utf-8"?>
<ds:datastoreItem xmlns:ds="http://schemas.openxmlformats.org/officeDocument/2006/customXml" ds:itemID="{1F21E276-7241-4B76-B765-366783267D97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8818</TotalTime>
  <Words>3474</Words>
  <Application>Microsoft Office PowerPoint</Application>
  <PresentationFormat>Custom</PresentationFormat>
  <Paragraphs>1363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Office-tema</vt:lpstr>
      <vt:lpstr>PowerPoint Presentation</vt:lpstr>
      <vt:lpstr>IRISH SALES AGENT data- Contact Val W Stone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Eric Pärle</dc:creator>
  <cp:lastModifiedBy>Val</cp:lastModifiedBy>
  <cp:revision>367</cp:revision>
  <dcterms:created xsi:type="dcterms:W3CDTF">2016-09-12T13:57:58Z</dcterms:created>
  <dcterms:modified xsi:type="dcterms:W3CDTF">2018-10-30T15:07:16Z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